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Playfair Display"/>
      <p:regular r:id="rId25"/>
    </p:embeddedFont>
    <p:embeddedFont>
      <p:font typeface="Playfair Display"/>
      <p:regular r:id="rId26"/>
    </p:embeddedFont>
    <p:embeddedFont>
      <p:font typeface="Playfair Display"/>
      <p:regular r:id="rId27"/>
    </p:embeddedFont>
    <p:embeddedFont>
      <p:font typeface="Playfair Display"/>
      <p:regular r:id="rId28"/>
    </p:embeddedFont>
    <p:embeddedFont>
      <p:font typeface="Open Sans"/>
      <p:regular r:id="rId29"/>
    </p:embeddedFont>
    <p:embeddedFont>
      <p:font typeface="Open Sans"/>
      <p:regular r:id="rId30"/>
    </p:embeddedFont>
    <p:embeddedFont>
      <p:font typeface="Open Sans"/>
      <p:regular r:id="rId31"/>
    </p:embeddedFont>
    <p:embeddedFont>
      <p:font typeface="Open Sans"/>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hyperlink" Target="https://physics.stackexchange.com/questions/582737/" TargetMode="External"/><Relationship Id="rId2" Type="http://schemas.openxmlformats.org/officeDocument/2006/relationships/hyperlink" Target="https://medium.com" TargetMode="External"/><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El Algoritmo Cuántico de Deutsch-Jozsa</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Luis Miguel Rueda Galindo</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49876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Conclusión</a:t>
            </a:r>
            <a:endParaRPr lang="en-US" sz="4450" dirty="0"/>
          </a:p>
        </p:txBody>
      </p:sp>
      <p:sp>
        <p:nvSpPr>
          <p:cNvPr id="3" name="Text 1"/>
          <p:cNvSpPr/>
          <p:nvPr/>
        </p:nvSpPr>
        <p:spPr>
          <a:xfrm>
            <a:off x="793790" y="366117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El algoritmo de Deutsch-Jozsa nos muestra cómo la computación cuántica puede ofrecernos una nueva forma de pensar los problemas. En lugar de revisar una por una las opciones posibles, como lo haría una computadora clásica, usa las reglas de la física cuántica para llegar a la respuesta de una forma más directa y eficiente.</a:t>
            </a:r>
            <a:endParaRPr lang="en-US" sz="1750" dirty="0"/>
          </a:p>
        </p:txBody>
      </p:sp>
      <p:sp>
        <p:nvSpPr>
          <p:cNvPr id="4" name="Text 2"/>
          <p:cNvSpPr/>
          <p:nvPr/>
        </p:nvSpPr>
        <p:spPr>
          <a:xfrm>
            <a:off x="793790" y="500503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Es una demostración clara de que las computadoras cuánticas no solo son una curiosidad científica, sino que podrían cambiar profundamente la forma en que resolvemos problemas en el futuro.</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31583"/>
            <a:ext cx="4874776" cy="566976"/>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1. Configuración Inicial</a:t>
            </a:r>
            <a:endParaRPr lang="en-US" sz="3550" dirty="0"/>
          </a:p>
        </p:txBody>
      </p:sp>
      <p:sp>
        <p:nvSpPr>
          <p:cNvPr id="3" name="Shape 1"/>
          <p:cNvSpPr/>
          <p:nvPr/>
        </p:nvSpPr>
        <p:spPr>
          <a:xfrm>
            <a:off x="793790" y="2252186"/>
            <a:ext cx="13042821" cy="3243263"/>
          </a:xfrm>
          <a:prstGeom prst="roundRect">
            <a:avLst>
              <a:gd name="adj" fmla="val 1049"/>
            </a:avLst>
          </a:prstGeom>
          <a:solidFill>
            <a:srgbClr val="E3E3E8"/>
          </a:solidFill>
          <a:ln/>
        </p:spPr>
      </p:sp>
      <p:sp>
        <p:nvSpPr>
          <p:cNvPr id="4" name="Shape 2"/>
          <p:cNvSpPr/>
          <p:nvPr/>
        </p:nvSpPr>
        <p:spPr>
          <a:xfrm>
            <a:off x="782479" y="2252186"/>
            <a:ext cx="13065443" cy="3243263"/>
          </a:xfrm>
          <a:prstGeom prst="roundRect">
            <a:avLst>
              <a:gd name="adj" fmla="val 1049"/>
            </a:avLst>
          </a:prstGeom>
          <a:solidFill>
            <a:srgbClr val="E3E3E8"/>
          </a:solidFill>
          <a:ln/>
        </p:spPr>
      </p:sp>
      <p:sp>
        <p:nvSpPr>
          <p:cNvPr id="5" name="Text 3"/>
          <p:cNvSpPr/>
          <p:nvPr/>
        </p:nvSpPr>
        <p:spPr>
          <a:xfrm>
            <a:off x="1009293" y="2422208"/>
            <a:ext cx="12611814" cy="2903220"/>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highlight>
                  <a:srgbClr val="E3E3E8"/>
                </a:highlight>
                <a:latin typeface="Consolas" pitchFamily="34" charset="0"/>
                <a:ea typeface="Consolas" pitchFamily="34" charset="-122"/>
                <a:cs typeface="Consolas" pitchFamily="34" charset="-120"/>
              </a:rPr>
              <a:t>from qiskit import QuantumCircuit
from qiskit_aer import AerSimulator
from qiskit.visualization import plot_histogram
import matplotlib.pyplot as plt
n = 3  # 3 qubits de entrada
oracle_type = "balanceado"  # Tipo de función a evaluar
</a:t>
            </a:r>
            <a:endParaRPr lang="en-US" sz="1750" dirty="0"/>
          </a:p>
        </p:txBody>
      </p:sp>
      <p:sp>
        <p:nvSpPr>
          <p:cNvPr id="6" name="Text 4"/>
          <p:cNvSpPr/>
          <p:nvPr/>
        </p:nvSpPr>
        <p:spPr>
          <a:xfrm>
            <a:off x="793790" y="575060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Importaciones: Librerías necesarias para circuitos cuánticos, simulación y visualización </a:t>
            </a:r>
            <a:endParaRPr lang="en-US" sz="1750" dirty="0"/>
          </a:p>
        </p:txBody>
      </p:sp>
      <p:sp>
        <p:nvSpPr>
          <p:cNvPr id="7" name="Text 5"/>
          <p:cNvSpPr/>
          <p:nvPr/>
        </p:nvSpPr>
        <p:spPr>
          <a:xfrm>
            <a:off x="793790" y="619279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Parámetros: n = 3: Número de qubits de entrada (evalúa 2³ = 8 combinaciones) </a:t>
            </a:r>
            <a:endParaRPr lang="en-US" sz="1750" dirty="0"/>
          </a:p>
        </p:txBody>
      </p:sp>
      <p:sp>
        <p:nvSpPr>
          <p:cNvPr id="8" name="Text 6"/>
          <p:cNvSpPr/>
          <p:nvPr/>
        </p:nvSpPr>
        <p:spPr>
          <a:xfrm>
            <a:off x="793790" y="663499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oracle_type: Define el comportamiento del oráculo ("constante_0", "constante_1", "balanceado")</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722840"/>
            <a:ext cx="4933355" cy="566976"/>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2. Creación del Circuito</a:t>
            </a:r>
            <a:endParaRPr lang="en-US" sz="3550" dirty="0"/>
          </a:p>
        </p:txBody>
      </p:sp>
      <p:sp>
        <p:nvSpPr>
          <p:cNvPr id="3" name="Shape 1"/>
          <p:cNvSpPr/>
          <p:nvPr/>
        </p:nvSpPr>
        <p:spPr>
          <a:xfrm>
            <a:off x="793790" y="3743444"/>
            <a:ext cx="13042821" cy="702945"/>
          </a:xfrm>
          <a:prstGeom prst="roundRect">
            <a:avLst>
              <a:gd name="adj" fmla="val 4840"/>
            </a:avLst>
          </a:prstGeom>
          <a:solidFill>
            <a:srgbClr val="E3E3E8"/>
          </a:solidFill>
          <a:ln/>
        </p:spPr>
      </p:sp>
      <p:sp>
        <p:nvSpPr>
          <p:cNvPr id="4" name="Shape 2"/>
          <p:cNvSpPr/>
          <p:nvPr/>
        </p:nvSpPr>
        <p:spPr>
          <a:xfrm>
            <a:off x="782479" y="3743444"/>
            <a:ext cx="13065443" cy="702945"/>
          </a:xfrm>
          <a:prstGeom prst="roundRect">
            <a:avLst>
              <a:gd name="adj" fmla="val 4840"/>
            </a:avLst>
          </a:prstGeom>
          <a:solidFill>
            <a:srgbClr val="E3E3E8"/>
          </a:solidFill>
          <a:ln/>
        </p:spPr>
      </p:sp>
      <p:sp>
        <p:nvSpPr>
          <p:cNvPr id="5" name="Text 3"/>
          <p:cNvSpPr/>
          <p:nvPr/>
        </p:nvSpPr>
        <p:spPr>
          <a:xfrm>
            <a:off x="1009293" y="3913465"/>
            <a:ext cx="12611814"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highlight>
                  <a:srgbClr val="E3E3E8"/>
                </a:highlight>
                <a:latin typeface="Consolas" pitchFamily="34" charset="0"/>
                <a:ea typeface="Consolas" pitchFamily="34" charset="-122"/>
                <a:cs typeface="Consolas" pitchFamily="34" charset="-120"/>
              </a:rPr>
              <a:t>qc = QuantumCircuit(n + 1, n)  # Circuito con n+1 qubits y n bits clásicos</a:t>
            </a:r>
            <a:endParaRPr lang="en-US" sz="1750" dirty="0"/>
          </a:p>
        </p:txBody>
      </p:sp>
      <p:sp>
        <p:nvSpPr>
          <p:cNvPr id="6" name="Text 4"/>
          <p:cNvSpPr/>
          <p:nvPr/>
        </p:nvSpPr>
        <p:spPr>
          <a:xfrm>
            <a:off x="793790" y="470154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Estructura: n+1 qubits: n para entrada + 1 auxiliar (qubit objetivo) </a:t>
            </a:r>
            <a:endParaRPr lang="en-US" sz="1750" dirty="0"/>
          </a:p>
        </p:txBody>
      </p:sp>
      <p:sp>
        <p:nvSpPr>
          <p:cNvPr id="7" name="Text 5"/>
          <p:cNvSpPr/>
          <p:nvPr/>
        </p:nvSpPr>
        <p:spPr>
          <a:xfrm>
            <a:off x="793790" y="514373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n bits clásicos: Para almacenar resultados de medición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129665"/>
            <a:ext cx="7100173" cy="566976"/>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3. Inicialización del Qubit Auxiliar</a:t>
            </a:r>
            <a:endParaRPr lang="en-US" sz="3550" dirty="0"/>
          </a:p>
        </p:txBody>
      </p:sp>
      <p:sp>
        <p:nvSpPr>
          <p:cNvPr id="3" name="Shape 1"/>
          <p:cNvSpPr/>
          <p:nvPr/>
        </p:nvSpPr>
        <p:spPr>
          <a:xfrm>
            <a:off x="793790" y="2150269"/>
            <a:ext cx="13042821" cy="702945"/>
          </a:xfrm>
          <a:prstGeom prst="roundRect">
            <a:avLst>
              <a:gd name="adj" fmla="val 4840"/>
            </a:avLst>
          </a:prstGeom>
          <a:solidFill>
            <a:srgbClr val="E3E3E8"/>
          </a:solidFill>
          <a:ln/>
        </p:spPr>
      </p:sp>
      <p:sp>
        <p:nvSpPr>
          <p:cNvPr id="4" name="Shape 2"/>
          <p:cNvSpPr/>
          <p:nvPr/>
        </p:nvSpPr>
        <p:spPr>
          <a:xfrm>
            <a:off x="782479" y="2150269"/>
            <a:ext cx="13065443" cy="702945"/>
          </a:xfrm>
          <a:prstGeom prst="roundRect">
            <a:avLst>
              <a:gd name="adj" fmla="val 4840"/>
            </a:avLst>
          </a:prstGeom>
          <a:solidFill>
            <a:srgbClr val="E3E3E8"/>
          </a:solidFill>
          <a:ln/>
        </p:spPr>
      </p:sp>
      <p:sp>
        <p:nvSpPr>
          <p:cNvPr id="5" name="Text 3"/>
          <p:cNvSpPr/>
          <p:nvPr/>
        </p:nvSpPr>
        <p:spPr>
          <a:xfrm>
            <a:off x="1009293" y="2320290"/>
            <a:ext cx="12611814"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highlight>
                  <a:srgbClr val="E3E3E8"/>
                </a:highlight>
                <a:latin typeface="Consolas" pitchFamily="34" charset="0"/>
                <a:ea typeface="Consolas" pitchFamily="34" charset="-122"/>
                <a:cs typeface="Consolas" pitchFamily="34" charset="-120"/>
              </a:rPr>
              <a:t>qc.x(n)</a:t>
            </a:r>
            <a:endParaRPr lang="en-US" sz="1750" dirty="0"/>
          </a:p>
        </p:txBody>
      </p:sp>
      <p:sp>
        <p:nvSpPr>
          <p:cNvPr id="6" name="Text 4"/>
          <p:cNvSpPr/>
          <p:nvPr/>
        </p:nvSpPr>
        <p:spPr>
          <a:xfrm>
            <a:off x="793790" y="310836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Prepara el qubit auxiliar para actuar como objetivo en el oráculo</a:t>
            </a:r>
            <a:endParaRPr lang="en-US" sz="1750" dirty="0"/>
          </a:p>
        </p:txBody>
      </p:sp>
      <p:sp>
        <p:nvSpPr>
          <p:cNvPr id="7" name="Text 5"/>
          <p:cNvSpPr/>
          <p:nvPr/>
        </p:nvSpPr>
        <p:spPr>
          <a:xfrm>
            <a:off x="793790" y="3811429"/>
            <a:ext cx="5476161" cy="566976"/>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4. Superposición Cuántica</a:t>
            </a:r>
            <a:endParaRPr lang="en-US" sz="3550" dirty="0"/>
          </a:p>
        </p:txBody>
      </p:sp>
      <p:sp>
        <p:nvSpPr>
          <p:cNvPr id="8" name="Shape 6"/>
          <p:cNvSpPr/>
          <p:nvPr/>
        </p:nvSpPr>
        <p:spPr>
          <a:xfrm>
            <a:off x="793790" y="4718566"/>
            <a:ext cx="13042821" cy="702945"/>
          </a:xfrm>
          <a:prstGeom prst="roundRect">
            <a:avLst>
              <a:gd name="adj" fmla="val 4840"/>
            </a:avLst>
          </a:prstGeom>
          <a:solidFill>
            <a:srgbClr val="E3E3E8"/>
          </a:solidFill>
          <a:ln/>
        </p:spPr>
      </p:sp>
      <p:sp>
        <p:nvSpPr>
          <p:cNvPr id="9" name="Shape 7"/>
          <p:cNvSpPr/>
          <p:nvPr/>
        </p:nvSpPr>
        <p:spPr>
          <a:xfrm>
            <a:off x="782479" y="4718566"/>
            <a:ext cx="13065443" cy="702945"/>
          </a:xfrm>
          <a:prstGeom prst="roundRect">
            <a:avLst>
              <a:gd name="adj" fmla="val 4840"/>
            </a:avLst>
          </a:prstGeom>
          <a:solidFill>
            <a:srgbClr val="E3E3E8"/>
          </a:solidFill>
          <a:ln/>
        </p:spPr>
      </p:sp>
      <p:sp>
        <p:nvSpPr>
          <p:cNvPr id="10" name="Text 8"/>
          <p:cNvSpPr/>
          <p:nvPr/>
        </p:nvSpPr>
        <p:spPr>
          <a:xfrm>
            <a:off x="1009293" y="4888587"/>
            <a:ext cx="12611814" cy="362903"/>
          </a:xfrm>
          <a:prstGeom prst="rect">
            <a:avLst/>
          </a:prstGeom>
          <a:noFill/>
          <a:ln/>
        </p:spPr>
        <p:txBody>
          <a:bodyPr wrap="none" lIns="0" tIns="0" rIns="0" bIns="0" rtlCol="0" anchor="t"/>
          <a:lstStyle/>
          <a:p>
            <a:pPr algn="l" indent="0" marL="0">
              <a:lnSpc>
                <a:spcPts val="2850"/>
              </a:lnSpc>
              <a:buNone/>
            </a:pPr>
            <a:r>
              <a:rPr lang="en-US" sz="1750" dirty="0">
                <a:solidFill>
                  <a:srgbClr val="39393C"/>
                </a:solidFill>
                <a:highlight>
                  <a:srgbClr val="E3E3E8"/>
                </a:highlight>
                <a:latin typeface="Consolas" pitchFamily="34" charset="0"/>
                <a:ea typeface="Consolas" pitchFamily="34" charset="-122"/>
                <a:cs typeface="Consolas" pitchFamily="34" charset="-120"/>
              </a:rPr>
              <a:t>qc.h(range(n + 1))</a:t>
            </a:r>
            <a:endParaRPr lang="en-US" sz="1750" dirty="0"/>
          </a:p>
        </p:txBody>
      </p:sp>
      <p:sp>
        <p:nvSpPr>
          <p:cNvPr id="11" name="Text 9"/>
          <p:cNvSpPr/>
          <p:nvPr/>
        </p:nvSpPr>
        <p:spPr>
          <a:xfrm>
            <a:off x="793790" y="5676662"/>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39393C"/>
                </a:solidFill>
                <a:latin typeface="Open Sans" pitchFamily="34" charset="0"/>
                <a:ea typeface="Open Sans" pitchFamily="34" charset="-122"/>
                <a:cs typeface="Open Sans" pitchFamily="34" charset="-120"/>
              </a:rPr>
              <a:t>Efecto</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
        <p:nvSpPr>
          <p:cNvPr id="12" name="Text 10"/>
          <p:cNvSpPr/>
          <p:nvPr/>
        </p:nvSpPr>
        <p:spPr>
          <a:xfrm>
            <a:off x="793790" y="629471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Transforma todos los qubits a superposición</a:t>
            </a:r>
            <a:endParaRPr lang="en-US" sz="1750" dirty="0"/>
          </a:p>
        </p:txBody>
      </p:sp>
      <p:sp>
        <p:nvSpPr>
          <p:cNvPr id="13" name="Text 11"/>
          <p:cNvSpPr/>
          <p:nvPr/>
        </p:nvSpPr>
        <p:spPr>
          <a:xfrm>
            <a:off x="793790" y="673691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Permite evaluar todas las entradas simultáneamente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35079" y="499705"/>
            <a:ext cx="5131237" cy="453628"/>
          </a:xfrm>
          <a:prstGeom prst="rect">
            <a:avLst/>
          </a:prstGeom>
          <a:noFill/>
          <a:ln/>
        </p:spPr>
        <p:txBody>
          <a:bodyPr wrap="none" lIns="0" tIns="0" rIns="0" bIns="0" rtlCol="0" anchor="t"/>
          <a:lstStyle/>
          <a:p>
            <a:pPr algn="l" indent="0" marL="0">
              <a:lnSpc>
                <a:spcPts val="3550"/>
              </a:lnSpc>
              <a:buNone/>
            </a:pPr>
            <a:r>
              <a:rPr lang="en-US" sz="2850" b="1" dirty="0">
                <a:solidFill>
                  <a:srgbClr val="101014"/>
                </a:solidFill>
                <a:latin typeface="Playfair Display Bold" pitchFamily="34" charset="0"/>
                <a:ea typeface="Playfair Display Bold" pitchFamily="34" charset="-122"/>
                <a:cs typeface="Playfair Display Bold" pitchFamily="34" charset="-120"/>
              </a:rPr>
              <a:t>5. Implementación del Oráculo</a:t>
            </a:r>
            <a:endParaRPr lang="en-US" sz="2850" dirty="0"/>
          </a:p>
        </p:txBody>
      </p:sp>
      <p:sp>
        <p:nvSpPr>
          <p:cNvPr id="3" name="Shape 1"/>
          <p:cNvSpPr/>
          <p:nvPr/>
        </p:nvSpPr>
        <p:spPr>
          <a:xfrm>
            <a:off x="635079" y="1316236"/>
            <a:ext cx="13360241" cy="2304098"/>
          </a:xfrm>
          <a:prstGeom prst="roundRect">
            <a:avLst>
              <a:gd name="adj" fmla="val 1181"/>
            </a:avLst>
          </a:prstGeom>
          <a:solidFill>
            <a:srgbClr val="E3E3E8"/>
          </a:solidFill>
          <a:ln/>
        </p:spPr>
      </p:sp>
      <p:sp>
        <p:nvSpPr>
          <p:cNvPr id="4" name="Shape 2"/>
          <p:cNvSpPr/>
          <p:nvPr/>
        </p:nvSpPr>
        <p:spPr>
          <a:xfrm>
            <a:off x="626031" y="1316236"/>
            <a:ext cx="13378339" cy="2304098"/>
          </a:xfrm>
          <a:prstGeom prst="roundRect">
            <a:avLst>
              <a:gd name="adj" fmla="val 1181"/>
            </a:avLst>
          </a:prstGeom>
          <a:solidFill>
            <a:srgbClr val="E3E3E8"/>
          </a:solidFill>
          <a:ln/>
        </p:spPr>
      </p:sp>
      <p:sp>
        <p:nvSpPr>
          <p:cNvPr id="5" name="Text 3"/>
          <p:cNvSpPr/>
          <p:nvPr/>
        </p:nvSpPr>
        <p:spPr>
          <a:xfrm>
            <a:off x="807482" y="1452324"/>
            <a:ext cx="13015436" cy="2031921"/>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if oracle_type == "constante_0":</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    pass  # No hace nada (f(x) = 0 siempre)</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elif oracle_type == "constante_1":</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    qc.x(n)  # Invierte el qubit auxiliar (f(x) = 1 siempre)</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elif oracle_type == "balanceado":</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    qc.cz(0, n)  # Aplica fase negativa si qubit 0 es |1⟩</a:t>
            </a:r>
            <a:endParaRPr lang="en-US" sz="1400" dirty="0"/>
          </a:p>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    qc.cz(1, n)  # Aplica fase negativa si qubit 1 es |1⟩</a:t>
            </a:r>
            <a:endParaRPr lang="en-US" sz="1400" dirty="0"/>
          </a:p>
        </p:txBody>
      </p:sp>
      <p:sp>
        <p:nvSpPr>
          <p:cNvPr id="6" name="Text 4"/>
          <p:cNvSpPr/>
          <p:nvPr/>
        </p:nvSpPr>
        <p:spPr>
          <a:xfrm>
            <a:off x="635079" y="3892510"/>
            <a:ext cx="4150281" cy="453628"/>
          </a:xfrm>
          <a:prstGeom prst="rect">
            <a:avLst/>
          </a:prstGeom>
          <a:noFill/>
          <a:ln/>
        </p:spPr>
        <p:txBody>
          <a:bodyPr wrap="none" lIns="0" tIns="0" rIns="0" bIns="0" rtlCol="0" anchor="t"/>
          <a:lstStyle/>
          <a:p>
            <a:pPr algn="l" indent="0" marL="0">
              <a:lnSpc>
                <a:spcPts val="3550"/>
              </a:lnSpc>
              <a:buNone/>
            </a:pPr>
            <a:r>
              <a:rPr lang="en-US" sz="2850" b="1" dirty="0">
                <a:solidFill>
                  <a:srgbClr val="101014"/>
                </a:solidFill>
                <a:latin typeface="Playfair Display Bold" pitchFamily="34" charset="0"/>
                <a:ea typeface="Playfair Display Bold" pitchFamily="34" charset="-122"/>
                <a:cs typeface="Playfair Display Bold" pitchFamily="34" charset="-120"/>
              </a:rPr>
              <a:t>6. Interferencia Cuántica</a:t>
            </a:r>
            <a:endParaRPr lang="en-US" sz="2850" dirty="0"/>
          </a:p>
        </p:txBody>
      </p:sp>
      <p:sp>
        <p:nvSpPr>
          <p:cNvPr id="7" name="Shape 5"/>
          <p:cNvSpPr/>
          <p:nvPr/>
        </p:nvSpPr>
        <p:spPr>
          <a:xfrm>
            <a:off x="635079" y="4618315"/>
            <a:ext cx="13360241" cy="562451"/>
          </a:xfrm>
          <a:prstGeom prst="roundRect">
            <a:avLst>
              <a:gd name="adj" fmla="val 4839"/>
            </a:avLst>
          </a:prstGeom>
          <a:solidFill>
            <a:srgbClr val="E3E3E8"/>
          </a:solidFill>
          <a:ln/>
        </p:spPr>
      </p:sp>
      <p:sp>
        <p:nvSpPr>
          <p:cNvPr id="8" name="Shape 6"/>
          <p:cNvSpPr/>
          <p:nvPr/>
        </p:nvSpPr>
        <p:spPr>
          <a:xfrm>
            <a:off x="626031" y="4618315"/>
            <a:ext cx="13378339" cy="562451"/>
          </a:xfrm>
          <a:prstGeom prst="roundRect">
            <a:avLst>
              <a:gd name="adj" fmla="val 4839"/>
            </a:avLst>
          </a:prstGeom>
          <a:solidFill>
            <a:srgbClr val="E3E3E8"/>
          </a:solidFill>
          <a:ln/>
        </p:spPr>
      </p:sp>
      <p:sp>
        <p:nvSpPr>
          <p:cNvPr id="9" name="Text 7"/>
          <p:cNvSpPr/>
          <p:nvPr/>
        </p:nvSpPr>
        <p:spPr>
          <a:xfrm>
            <a:off x="807482" y="4754404"/>
            <a:ext cx="13015436" cy="290274"/>
          </a:xfrm>
          <a:prstGeom prst="rect">
            <a:avLst/>
          </a:prstGeom>
          <a:noFill/>
          <a:ln/>
        </p:spPr>
        <p:txBody>
          <a:bodyPr wrap="none" lIns="0" tIns="0" rIns="0" bIns="0" rtlCol="0" anchor="t"/>
          <a:lstStyle/>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qc.h(range(n))</a:t>
            </a:r>
            <a:endParaRPr lang="en-US" sz="1400" dirty="0"/>
          </a:p>
        </p:txBody>
      </p:sp>
      <p:sp>
        <p:nvSpPr>
          <p:cNvPr id="10" name="Text 8"/>
          <p:cNvSpPr/>
          <p:nvPr/>
        </p:nvSpPr>
        <p:spPr>
          <a:xfrm>
            <a:off x="635079" y="5384840"/>
            <a:ext cx="13360241"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9393C"/>
                </a:solidFill>
                <a:latin typeface="Open Sans" pitchFamily="34" charset="0"/>
                <a:ea typeface="Open Sans" pitchFamily="34" charset="-122"/>
                <a:cs typeface="Open Sans" pitchFamily="34" charset="-120"/>
              </a:rPr>
              <a:t>Crea interferencia para amplificar diferencias entre constantes/balanceadas</a:t>
            </a:r>
            <a:endParaRPr lang="en-US" sz="1400" dirty="0"/>
          </a:p>
        </p:txBody>
      </p:sp>
      <p:sp>
        <p:nvSpPr>
          <p:cNvPr id="11" name="Text 9"/>
          <p:cNvSpPr/>
          <p:nvPr/>
        </p:nvSpPr>
        <p:spPr>
          <a:xfrm>
            <a:off x="635079" y="5947291"/>
            <a:ext cx="3629144" cy="453628"/>
          </a:xfrm>
          <a:prstGeom prst="rect">
            <a:avLst/>
          </a:prstGeom>
          <a:noFill/>
          <a:ln/>
        </p:spPr>
        <p:txBody>
          <a:bodyPr wrap="none" lIns="0" tIns="0" rIns="0" bIns="0" rtlCol="0" anchor="t"/>
          <a:lstStyle/>
          <a:p>
            <a:pPr algn="l" indent="0" marL="0">
              <a:lnSpc>
                <a:spcPts val="3550"/>
              </a:lnSpc>
              <a:buNone/>
            </a:pPr>
            <a:r>
              <a:rPr lang="en-US" sz="2850" b="1" dirty="0">
                <a:solidFill>
                  <a:srgbClr val="101014"/>
                </a:solidFill>
                <a:latin typeface="Playfair Display Bold" pitchFamily="34" charset="0"/>
                <a:ea typeface="Playfair Display Bold" pitchFamily="34" charset="-122"/>
                <a:cs typeface="Playfair Display Bold" pitchFamily="34" charset="-120"/>
              </a:rPr>
              <a:t>7. Medición</a:t>
            </a:r>
            <a:endParaRPr lang="en-US" sz="2850" dirty="0"/>
          </a:p>
        </p:txBody>
      </p:sp>
      <p:sp>
        <p:nvSpPr>
          <p:cNvPr id="12" name="Shape 10"/>
          <p:cNvSpPr/>
          <p:nvPr/>
        </p:nvSpPr>
        <p:spPr>
          <a:xfrm>
            <a:off x="635079" y="6673096"/>
            <a:ext cx="13360241" cy="562451"/>
          </a:xfrm>
          <a:prstGeom prst="roundRect">
            <a:avLst>
              <a:gd name="adj" fmla="val 4839"/>
            </a:avLst>
          </a:prstGeom>
          <a:solidFill>
            <a:srgbClr val="E3E3E8"/>
          </a:solidFill>
          <a:ln/>
        </p:spPr>
      </p:sp>
      <p:sp>
        <p:nvSpPr>
          <p:cNvPr id="13" name="Shape 11"/>
          <p:cNvSpPr/>
          <p:nvPr/>
        </p:nvSpPr>
        <p:spPr>
          <a:xfrm>
            <a:off x="626031" y="6673096"/>
            <a:ext cx="13378339" cy="562451"/>
          </a:xfrm>
          <a:prstGeom prst="roundRect">
            <a:avLst>
              <a:gd name="adj" fmla="val 4839"/>
            </a:avLst>
          </a:prstGeom>
          <a:solidFill>
            <a:srgbClr val="E3E3E8"/>
          </a:solidFill>
          <a:ln/>
        </p:spPr>
      </p:sp>
      <p:sp>
        <p:nvSpPr>
          <p:cNvPr id="14" name="Text 12"/>
          <p:cNvSpPr/>
          <p:nvPr/>
        </p:nvSpPr>
        <p:spPr>
          <a:xfrm>
            <a:off x="807482" y="6809184"/>
            <a:ext cx="13015436" cy="290274"/>
          </a:xfrm>
          <a:prstGeom prst="rect">
            <a:avLst/>
          </a:prstGeom>
          <a:noFill/>
          <a:ln/>
        </p:spPr>
        <p:txBody>
          <a:bodyPr wrap="none" lIns="0" tIns="0" rIns="0" bIns="0" rtlCol="0" anchor="t"/>
          <a:lstStyle/>
          <a:p>
            <a:pPr algn="l" indent="0" marL="0">
              <a:lnSpc>
                <a:spcPts val="2250"/>
              </a:lnSpc>
              <a:buNone/>
            </a:pPr>
            <a:r>
              <a:rPr lang="en-US" sz="1400" dirty="0">
                <a:solidFill>
                  <a:srgbClr val="39393C"/>
                </a:solidFill>
                <a:highlight>
                  <a:srgbClr val="E3E3E8"/>
                </a:highlight>
                <a:latin typeface="Consolas" pitchFamily="34" charset="0"/>
                <a:ea typeface="Consolas" pitchFamily="34" charset="-122"/>
                <a:cs typeface="Consolas" pitchFamily="34" charset="-120"/>
              </a:rPr>
              <a:t>qc.measure(range(n), range(n))</a:t>
            </a:r>
            <a:endParaRPr lang="en-US" sz="1400" dirty="0"/>
          </a:p>
        </p:txBody>
      </p:sp>
      <p:sp>
        <p:nvSpPr>
          <p:cNvPr id="15" name="Text 13"/>
          <p:cNvSpPr/>
          <p:nvPr/>
        </p:nvSpPr>
        <p:spPr>
          <a:xfrm>
            <a:off x="635079" y="7439620"/>
            <a:ext cx="13360241" cy="290274"/>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39393C"/>
                </a:solidFill>
                <a:latin typeface="Open Sans" pitchFamily="34" charset="0"/>
                <a:ea typeface="Open Sans" pitchFamily="34" charset="-122"/>
                <a:cs typeface="Open Sans" pitchFamily="34" charset="-120"/>
              </a:rPr>
              <a:t>Los bits clásicos almacenarán el estado medido</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69238" y="448151"/>
            <a:ext cx="3998000" cy="406598"/>
          </a:xfrm>
          <a:prstGeom prst="rect">
            <a:avLst/>
          </a:prstGeom>
          <a:noFill/>
          <a:ln/>
        </p:spPr>
        <p:txBody>
          <a:bodyPr wrap="none" lIns="0" tIns="0" rIns="0" bIns="0" rtlCol="0" anchor="t"/>
          <a:lstStyle/>
          <a:p>
            <a:pPr algn="l" indent="0" marL="0">
              <a:lnSpc>
                <a:spcPts val="3200"/>
              </a:lnSpc>
              <a:buNone/>
            </a:pPr>
            <a:r>
              <a:rPr lang="en-US" sz="2550" b="1" dirty="0">
                <a:solidFill>
                  <a:srgbClr val="101014"/>
                </a:solidFill>
                <a:latin typeface="Playfair Display Bold" pitchFamily="34" charset="0"/>
                <a:ea typeface="Playfair Display Bold" pitchFamily="34" charset="-122"/>
                <a:cs typeface="Playfair Display Bold" pitchFamily="34" charset="-120"/>
              </a:rPr>
              <a:t>8. Simulación y Resultados</a:t>
            </a:r>
            <a:endParaRPr lang="en-US" sz="2550" dirty="0"/>
          </a:p>
        </p:txBody>
      </p:sp>
      <p:sp>
        <p:nvSpPr>
          <p:cNvPr id="3" name="Shape 1"/>
          <p:cNvSpPr/>
          <p:nvPr/>
        </p:nvSpPr>
        <p:spPr>
          <a:xfrm>
            <a:off x="569238" y="1180028"/>
            <a:ext cx="13491924" cy="2585204"/>
          </a:xfrm>
          <a:prstGeom prst="roundRect">
            <a:avLst>
              <a:gd name="adj" fmla="val 944"/>
            </a:avLst>
          </a:prstGeom>
          <a:solidFill>
            <a:srgbClr val="E3E3E8"/>
          </a:solidFill>
          <a:ln/>
        </p:spPr>
      </p:sp>
      <p:sp>
        <p:nvSpPr>
          <p:cNvPr id="4" name="Shape 2"/>
          <p:cNvSpPr/>
          <p:nvPr/>
        </p:nvSpPr>
        <p:spPr>
          <a:xfrm>
            <a:off x="561142" y="1180028"/>
            <a:ext cx="13508117" cy="2585204"/>
          </a:xfrm>
          <a:prstGeom prst="roundRect">
            <a:avLst>
              <a:gd name="adj" fmla="val 944"/>
            </a:avLst>
          </a:prstGeom>
          <a:solidFill>
            <a:srgbClr val="E3E3E8"/>
          </a:solidFill>
          <a:ln/>
        </p:spPr>
      </p:sp>
      <p:sp>
        <p:nvSpPr>
          <p:cNvPr id="5" name="Text 3"/>
          <p:cNvSpPr/>
          <p:nvPr/>
        </p:nvSpPr>
        <p:spPr>
          <a:xfrm>
            <a:off x="723781" y="1301948"/>
            <a:ext cx="13182838" cy="2341364"/>
          </a:xfrm>
          <a:prstGeom prst="rect">
            <a:avLst/>
          </a:prstGeom>
          <a:noFill/>
          <a:ln/>
        </p:spPr>
        <p:txBody>
          <a:bodyPr wrap="square" lIns="0" tIns="0" rIns="0" bIns="0" rtlCol="0" anchor="t"/>
          <a:lstStyle/>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simulator = AerSimulator()</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result = simulator.run(qc, shots=1000).result()</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counts = result.get_counts()</a:t>
            </a:r>
            <a:endParaRPr lang="en-US" sz="1250" dirty="0"/>
          </a:p>
          <a:p>
            <a:pPr algn="l" indent="0" marL="0">
              <a:lnSpc>
                <a:spcPts val="2000"/>
              </a:lnSpc>
              <a:buNone/>
            </a:pP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print("Resultados:", counts)</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if len(counts) == 1:</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    print("La función es CONSTANTE")</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else:</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    print("La función es BALANCEADA")</a:t>
            </a:r>
            <a:endParaRPr lang="en-US" sz="1250" dirty="0"/>
          </a:p>
        </p:txBody>
      </p:sp>
      <p:sp>
        <p:nvSpPr>
          <p:cNvPr id="6" name="Text 4"/>
          <p:cNvSpPr/>
          <p:nvPr/>
        </p:nvSpPr>
        <p:spPr>
          <a:xfrm>
            <a:off x="569238" y="3948113"/>
            <a:ext cx="13491924" cy="260152"/>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39393C"/>
                </a:solidFill>
                <a:latin typeface="Open Sans" pitchFamily="34" charset="0"/>
                <a:ea typeface="Open Sans" pitchFamily="34" charset="-122"/>
                <a:cs typeface="Open Sans" pitchFamily="34" charset="-120"/>
              </a:rPr>
              <a:t>Ejecuta el circuito 1000 veces</a:t>
            </a:r>
            <a:endParaRPr lang="en-US" sz="1250" dirty="0"/>
          </a:p>
        </p:txBody>
      </p:sp>
      <p:sp>
        <p:nvSpPr>
          <p:cNvPr id="7" name="Text 5"/>
          <p:cNvSpPr/>
          <p:nvPr/>
        </p:nvSpPr>
        <p:spPr>
          <a:xfrm>
            <a:off x="569238" y="4265176"/>
            <a:ext cx="13491924" cy="260152"/>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39393C"/>
                </a:solidFill>
                <a:latin typeface="Open Sans" pitchFamily="34" charset="0"/>
                <a:ea typeface="Open Sans" pitchFamily="34" charset="-122"/>
                <a:cs typeface="Open Sans" pitchFamily="34" charset="-120"/>
              </a:rPr>
              <a:t>Interpretación</a:t>
            </a:r>
            <a:pPr algn="l" indent="0" marL="0">
              <a:lnSpc>
                <a:spcPts val="2000"/>
              </a:lnSpc>
              <a:buNone/>
            </a:pPr>
            <a:r>
              <a:rPr lang="en-US" sz="1250" dirty="0">
                <a:solidFill>
                  <a:srgbClr val="39393C"/>
                </a:solidFill>
                <a:latin typeface="Open Sans" pitchFamily="34" charset="0"/>
                <a:ea typeface="Open Sans" pitchFamily="34" charset="-122"/>
                <a:cs typeface="Open Sans" pitchFamily="34" charset="-120"/>
              </a:rPr>
              <a:t>:</a:t>
            </a:r>
            <a:endParaRPr lang="en-US" sz="1250" dirty="0"/>
          </a:p>
        </p:txBody>
      </p:sp>
      <p:sp>
        <p:nvSpPr>
          <p:cNvPr id="8" name="Text 6"/>
          <p:cNvSpPr/>
          <p:nvPr/>
        </p:nvSpPr>
        <p:spPr>
          <a:xfrm>
            <a:off x="569238" y="4582239"/>
            <a:ext cx="13491924" cy="260152"/>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39393C"/>
                </a:solidFill>
                <a:latin typeface="Open Sans" pitchFamily="34" charset="0"/>
                <a:ea typeface="Open Sans" pitchFamily="34" charset="-122"/>
                <a:cs typeface="Open Sans" pitchFamily="34" charset="-120"/>
              </a:rPr>
              <a:t>1 único resultado → Función constante</a:t>
            </a:r>
            <a:endParaRPr lang="en-US" sz="1250" dirty="0"/>
          </a:p>
        </p:txBody>
      </p:sp>
      <p:sp>
        <p:nvSpPr>
          <p:cNvPr id="9" name="Text 7"/>
          <p:cNvSpPr/>
          <p:nvPr/>
        </p:nvSpPr>
        <p:spPr>
          <a:xfrm>
            <a:off x="569238" y="4899303"/>
            <a:ext cx="13491924" cy="260152"/>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39393C"/>
                </a:solidFill>
                <a:latin typeface="Open Sans" pitchFamily="34" charset="0"/>
                <a:ea typeface="Open Sans" pitchFamily="34" charset="-122"/>
                <a:cs typeface="Open Sans" pitchFamily="34" charset="-120"/>
              </a:rPr>
              <a:t>Múltiples resultados → Función balanceada</a:t>
            </a:r>
            <a:endParaRPr lang="en-US" sz="1250" dirty="0"/>
          </a:p>
        </p:txBody>
      </p:sp>
      <p:sp>
        <p:nvSpPr>
          <p:cNvPr id="10" name="Text 8"/>
          <p:cNvSpPr/>
          <p:nvPr/>
        </p:nvSpPr>
        <p:spPr>
          <a:xfrm>
            <a:off x="569238" y="5403413"/>
            <a:ext cx="3253264" cy="406598"/>
          </a:xfrm>
          <a:prstGeom prst="rect">
            <a:avLst/>
          </a:prstGeom>
          <a:noFill/>
          <a:ln/>
        </p:spPr>
        <p:txBody>
          <a:bodyPr wrap="none" lIns="0" tIns="0" rIns="0" bIns="0" rtlCol="0" anchor="t"/>
          <a:lstStyle/>
          <a:p>
            <a:pPr algn="l" indent="0" marL="0">
              <a:lnSpc>
                <a:spcPts val="3200"/>
              </a:lnSpc>
              <a:buNone/>
            </a:pPr>
            <a:r>
              <a:rPr lang="en-US" sz="2550" b="1" dirty="0">
                <a:solidFill>
                  <a:srgbClr val="101014"/>
                </a:solidFill>
                <a:latin typeface="Playfair Display Bold" pitchFamily="34" charset="0"/>
                <a:ea typeface="Playfair Display Bold" pitchFamily="34" charset="-122"/>
                <a:cs typeface="Playfair Display Bold" pitchFamily="34" charset="-120"/>
              </a:rPr>
              <a:t>9. Visualización</a:t>
            </a:r>
            <a:endParaRPr lang="en-US" sz="2550" dirty="0"/>
          </a:p>
        </p:txBody>
      </p:sp>
      <p:sp>
        <p:nvSpPr>
          <p:cNvPr id="11" name="Shape 9"/>
          <p:cNvSpPr/>
          <p:nvPr/>
        </p:nvSpPr>
        <p:spPr>
          <a:xfrm>
            <a:off x="569238" y="6053971"/>
            <a:ext cx="13491924" cy="1284446"/>
          </a:xfrm>
          <a:prstGeom prst="roundRect">
            <a:avLst>
              <a:gd name="adj" fmla="val 1900"/>
            </a:avLst>
          </a:prstGeom>
          <a:solidFill>
            <a:srgbClr val="E3E3E8"/>
          </a:solidFill>
          <a:ln/>
        </p:spPr>
      </p:sp>
      <p:sp>
        <p:nvSpPr>
          <p:cNvPr id="12" name="Shape 10"/>
          <p:cNvSpPr/>
          <p:nvPr/>
        </p:nvSpPr>
        <p:spPr>
          <a:xfrm>
            <a:off x="561142" y="6053971"/>
            <a:ext cx="13508117" cy="1284446"/>
          </a:xfrm>
          <a:prstGeom prst="roundRect">
            <a:avLst>
              <a:gd name="adj" fmla="val 1900"/>
            </a:avLst>
          </a:prstGeom>
          <a:solidFill>
            <a:srgbClr val="E3E3E8"/>
          </a:solidFill>
          <a:ln/>
        </p:spPr>
      </p:sp>
      <p:sp>
        <p:nvSpPr>
          <p:cNvPr id="13" name="Text 11"/>
          <p:cNvSpPr/>
          <p:nvPr/>
        </p:nvSpPr>
        <p:spPr>
          <a:xfrm>
            <a:off x="723781" y="6175891"/>
            <a:ext cx="13182838" cy="1040606"/>
          </a:xfrm>
          <a:prstGeom prst="rect">
            <a:avLst/>
          </a:prstGeom>
          <a:noFill/>
          <a:ln/>
        </p:spPr>
        <p:txBody>
          <a:bodyPr wrap="square" lIns="0" tIns="0" rIns="0" bIns="0" rtlCol="0" anchor="t"/>
          <a:lstStyle/>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qc.draw("mpl", style="iqp")  # Dibuja el circuito</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plt.show()</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plot_histogram(counts)  # Muestra histograma de resultados</a:t>
            </a:r>
            <a:endParaRPr lang="en-US" sz="1250" dirty="0"/>
          </a:p>
          <a:p>
            <a:pPr algn="l" indent="0" marL="0">
              <a:lnSpc>
                <a:spcPts val="2000"/>
              </a:lnSpc>
              <a:buNone/>
            </a:pPr>
            <a:r>
              <a:rPr lang="en-US" sz="1250" dirty="0">
                <a:solidFill>
                  <a:srgbClr val="39393C"/>
                </a:solidFill>
                <a:highlight>
                  <a:srgbClr val="E3E3E8"/>
                </a:highlight>
                <a:latin typeface="Consolas" pitchFamily="34" charset="0"/>
                <a:ea typeface="Consolas" pitchFamily="34" charset="-122"/>
                <a:cs typeface="Consolas" pitchFamily="34" charset="-120"/>
              </a:rPr>
              <a:t>plt.show()</a:t>
            </a:r>
            <a:endParaRPr lang="en-US" sz="1250" dirty="0"/>
          </a:p>
        </p:txBody>
      </p:sp>
      <p:sp>
        <p:nvSpPr>
          <p:cNvPr id="14" name="Text 12"/>
          <p:cNvSpPr/>
          <p:nvPr/>
        </p:nvSpPr>
        <p:spPr>
          <a:xfrm>
            <a:off x="569238" y="7521297"/>
            <a:ext cx="13491924" cy="260152"/>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1500" y="449104"/>
            <a:ext cx="4082891" cy="510302"/>
          </a:xfrm>
          <a:prstGeom prst="rect">
            <a:avLst/>
          </a:prstGeom>
          <a:noFill/>
          <a:ln/>
        </p:spPr>
        <p:txBody>
          <a:bodyPr wrap="none" lIns="0" tIns="0" rIns="0" bIns="0" rtlCol="0" anchor="t"/>
          <a:lstStyle/>
          <a:p>
            <a:pPr algn="l" indent="0" marL="0">
              <a:lnSpc>
                <a:spcPts val="4000"/>
              </a:lnSpc>
              <a:buNone/>
            </a:pPr>
            <a:r>
              <a:rPr lang="en-US" sz="3200" b="1" dirty="0">
                <a:solidFill>
                  <a:srgbClr val="101014"/>
                </a:solidFill>
                <a:latin typeface="Playfair Display Bold" pitchFamily="34" charset="0"/>
                <a:ea typeface="Playfair Display Bold" pitchFamily="34" charset="-122"/>
                <a:cs typeface="Playfair Display Bold" pitchFamily="34" charset="-120"/>
              </a:rPr>
              <a:t>Salidas</a:t>
            </a:r>
            <a:pPr algn="l" indent="0" marL="0">
              <a:lnSpc>
                <a:spcPts val="4000"/>
              </a:lnSpc>
              <a:buNone/>
            </a:pPr>
            <a:r>
              <a:rPr lang="en-US" sz="3200" b="1" dirty="0">
                <a:solidFill>
                  <a:srgbClr val="101014"/>
                </a:solidFill>
                <a:latin typeface="Playfair Display Bold" pitchFamily="34" charset="0"/>
                <a:ea typeface="Playfair Display Bold" pitchFamily="34" charset="-122"/>
                <a:cs typeface="Playfair Display Bold" pitchFamily="34" charset="-120"/>
              </a:rPr>
              <a:t>:</a:t>
            </a:r>
            <a:endParaRPr lang="en-US" sz="3200" dirty="0"/>
          </a:p>
        </p:txBody>
      </p:sp>
      <p:sp>
        <p:nvSpPr>
          <p:cNvPr id="3" name="Text 1"/>
          <p:cNvSpPr/>
          <p:nvPr/>
        </p:nvSpPr>
        <p:spPr>
          <a:xfrm>
            <a:off x="571500" y="1285994"/>
            <a:ext cx="13487400" cy="26134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Diagrama del circuito cuántico</a:t>
            </a:r>
            <a:endParaRPr lang="en-US" sz="1250" dirty="0"/>
          </a:p>
        </p:txBody>
      </p:sp>
      <p:pic>
        <p:nvPicPr>
          <p:cNvPr id="4" name="Image 0" descr="preencoded.png">    </p:cNvPr>
          <p:cNvPicPr>
            <a:picLocks noChangeAspect="1"/>
          </p:cNvPicPr>
          <p:nvPr/>
        </p:nvPicPr>
        <p:blipFill>
          <a:blip r:embed="rId1"/>
          <a:stretch>
            <a:fillRect/>
          </a:stretch>
        </p:blipFill>
        <p:spPr>
          <a:xfrm>
            <a:off x="4089678" y="1731050"/>
            <a:ext cx="6450925" cy="4206835"/>
          </a:xfrm>
          <a:prstGeom prst="rect">
            <a:avLst/>
          </a:prstGeom>
        </p:spPr>
      </p:pic>
      <p:sp>
        <p:nvSpPr>
          <p:cNvPr id="5" name="Text 2"/>
          <p:cNvSpPr/>
          <p:nvPr/>
        </p:nvSpPr>
        <p:spPr>
          <a:xfrm>
            <a:off x="571500" y="6121598"/>
            <a:ext cx="13487400" cy="261342"/>
          </a:xfrm>
          <a:prstGeom prst="rect">
            <a:avLst/>
          </a:prstGeom>
          <a:noFill/>
          <a:ln/>
        </p:spPr>
        <p:txBody>
          <a:bodyPr wrap="none" lIns="0" tIns="0" rIns="0" bIns="0" rtlCol="0" anchor="t"/>
          <a:lstStyle/>
          <a:p>
            <a:pPr algn="l" indent="0" marL="0">
              <a:lnSpc>
                <a:spcPts val="2050"/>
              </a:lnSpc>
              <a:buNone/>
            </a:pPr>
            <a:endParaRPr lang="en-US" sz="1250" dirty="0"/>
          </a:p>
        </p:txBody>
      </p:sp>
      <p:sp>
        <p:nvSpPr>
          <p:cNvPr id="6" name="Text 3"/>
          <p:cNvSpPr/>
          <p:nvPr/>
        </p:nvSpPr>
        <p:spPr>
          <a:xfrm>
            <a:off x="571500" y="6566654"/>
            <a:ext cx="13487400" cy="26134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H - </a:t>
            </a:r>
            <a:pPr algn="l" indent="0" marL="0">
              <a:lnSpc>
                <a:spcPts val="2050"/>
              </a:lnSpc>
              <a:buNone/>
            </a:pPr>
            <a:r>
              <a:rPr lang="en-US" sz="1250" i="1" dirty="0">
                <a:solidFill>
                  <a:srgbClr val="39393C"/>
                </a:solidFill>
                <a:latin typeface="Open Sans" pitchFamily="34" charset="0"/>
                <a:ea typeface="Open Sans" pitchFamily="34" charset="-122"/>
                <a:cs typeface="Open Sans" pitchFamily="34" charset="-120"/>
              </a:rPr>
              <a:t>Puerta Hadamard</a:t>
            </a:r>
            <a:endParaRPr lang="en-US" sz="1250" dirty="0"/>
          </a:p>
        </p:txBody>
      </p:sp>
      <p:sp>
        <p:nvSpPr>
          <p:cNvPr id="7" name="Text 4"/>
          <p:cNvSpPr/>
          <p:nvPr/>
        </p:nvSpPr>
        <p:spPr>
          <a:xfrm>
            <a:off x="571500" y="6885146"/>
            <a:ext cx="13487400" cy="26134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X - </a:t>
            </a:r>
            <a:pPr algn="l" indent="0" marL="0">
              <a:lnSpc>
                <a:spcPts val="2050"/>
              </a:lnSpc>
              <a:buNone/>
            </a:pPr>
            <a:r>
              <a:rPr lang="en-US" sz="1250" i="1" dirty="0">
                <a:solidFill>
                  <a:srgbClr val="39393C"/>
                </a:solidFill>
                <a:latin typeface="Open Sans" pitchFamily="34" charset="0"/>
                <a:ea typeface="Open Sans" pitchFamily="34" charset="-122"/>
                <a:cs typeface="Open Sans" pitchFamily="34" charset="-120"/>
              </a:rPr>
              <a:t>Puerta Pauli-X (NOT)</a:t>
            </a:r>
            <a:endParaRPr lang="en-US" sz="1250" dirty="0"/>
          </a:p>
        </p:txBody>
      </p:sp>
      <p:sp>
        <p:nvSpPr>
          <p:cNvPr id="8" name="Text 5"/>
          <p:cNvSpPr/>
          <p:nvPr/>
        </p:nvSpPr>
        <p:spPr>
          <a:xfrm>
            <a:off x="571500" y="7203638"/>
            <a:ext cx="13487400" cy="261342"/>
          </a:xfrm>
          <a:prstGeom prst="rect">
            <a:avLst/>
          </a:prstGeom>
          <a:noFill/>
          <a:ln/>
        </p:spPr>
        <p:txBody>
          <a:bodyPr wrap="none" lIns="0" tIns="0" rIns="0" bIns="0" rtlCol="0" anchor="t"/>
          <a:lstStyle/>
          <a:p>
            <a:pPr algn="l" marL="342900" indent="-342900">
              <a:lnSpc>
                <a:spcPts val="2050"/>
              </a:lnSpc>
              <a:buSzPct val="100000"/>
              <a:buChar char="•"/>
            </a:pPr>
            <a:r>
              <a:rPr lang="en-US" sz="1250" i="1" dirty="0">
                <a:solidFill>
                  <a:srgbClr val="39393C"/>
                </a:solidFill>
                <a:latin typeface="Open Sans" pitchFamily="34" charset="0"/>
                <a:ea typeface="Open Sans" pitchFamily="34" charset="-122"/>
                <a:cs typeface="Open Sans" pitchFamily="34" charset="-120"/>
              </a:rPr>
              <a:t>Puerta de control (CNOT o controlado)</a:t>
            </a:r>
            <a:endParaRPr lang="en-US" sz="1250" dirty="0"/>
          </a:p>
        </p:txBody>
      </p:sp>
      <p:sp>
        <p:nvSpPr>
          <p:cNvPr id="9" name="Text 6"/>
          <p:cNvSpPr/>
          <p:nvPr/>
        </p:nvSpPr>
        <p:spPr>
          <a:xfrm>
            <a:off x="571500" y="7522131"/>
            <a:ext cx="13487400" cy="261342"/>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39393C"/>
                </a:solidFill>
                <a:latin typeface="Open Sans" pitchFamily="34" charset="0"/>
                <a:ea typeface="Open Sans" pitchFamily="34" charset="-122"/>
                <a:cs typeface="Open Sans" pitchFamily="34" charset="-120"/>
              </a:rPr>
              <a:t>Mediciones (cuadro gris con arco)</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37910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Histograma de frecuencias de medición</a:t>
            </a:r>
            <a:endParaRPr lang="en-US" sz="1750" dirty="0"/>
          </a:p>
        </p:txBody>
      </p:sp>
      <p:pic>
        <p:nvPicPr>
          <p:cNvPr id="3" name="Image 0" descr="preencoded.png">    </p:cNvPr>
          <p:cNvPicPr>
            <a:picLocks noChangeAspect="1"/>
          </p:cNvPicPr>
          <p:nvPr/>
        </p:nvPicPr>
        <p:blipFill>
          <a:blip r:embed="rId1"/>
          <a:stretch>
            <a:fillRect/>
          </a:stretch>
        </p:blipFill>
        <p:spPr>
          <a:xfrm>
            <a:off x="4473535" y="1997154"/>
            <a:ext cx="5683210" cy="49325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12232" y="561618"/>
            <a:ext cx="5087898" cy="635913"/>
          </a:xfrm>
          <a:prstGeom prst="rect">
            <a:avLst/>
          </a:prstGeom>
          <a:noFill/>
          <a:ln/>
        </p:spPr>
        <p:txBody>
          <a:bodyPr wrap="none" lIns="0" tIns="0" rIns="0" bIns="0" rtlCol="0" anchor="t"/>
          <a:lstStyle/>
          <a:p>
            <a:pPr algn="l" indent="0" marL="0">
              <a:lnSpc>
                <a:spcPts val="500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Referencias </a:t>
            </a:r>
            <a:endParaRPr lang="en-US" sz="4000" dirty="0"/>
          </a:p>
        </p:txBody>
      </p:sp>
      <p:sp>
        <p:nvSpPr>
          <p:cNvPr id="3" name="Text 1"/>
          <p:cNvSpPr/>
          <p:nvPr/>
        </p:nvSpPr>
        <p:spPr>
          <a:xfrm>
            <a:off x="712232" y="1604486"/>
            <a:ext cx="13205936" cy="651034"/>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[1] M. Paredes López, A. Meneses Viveros y G. Morales-Luna, “Algoritmo cuántico de Deutsch y Jozsa en GAMA,” </a:t>
            </a:r>
            <a:pPr algn="l" indent="0" marL="0">
              <a:lnSpc>
                <a:spcPts val="2550"/>
              </a:lnSpc>
              <a:buNone/>
            </a:pPr>
            <a:r>
              <a:rPr lang="en-US" sz="1600" i="1" dirty="0">
                <a:solidFill>
                  <a:srgbClr val="39393C"/>
                </a:solidFill>
                <a:latin typeface="Open Sans" pitchFamily="34" charset="0"/>
                <a:ea typeface="Open Sans" pitchFamily="34" charset="-122"/>
                <a:cs typeface="Open Sans" pitchFamily="34" charset="-120"/>
              </a:rPr>
              <a:t>Revista Mexicana de Física E</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vol. 64, pp. 181–189, jul.–dic. 2018.</a:t>
            </a:r>
            <a:endParaRPr lang="en-US" sz="1600" dirty="0"/>
          </a:p>
        </p:txBody>
      </p:sp>
      <p:sp>
        <p:nvSpPr>
          <p:cNvPr id="4" name="Text 2"/>
          <p:cNvSpPr/>
          <p:nvPr/>
        </p:nvSpPr>
        <p:spPr>
          <a:xfrm>
            <a:off x="712232" y="2484477"/>
            <a:ext cx="13205936" cy="325517"/>
          </a:xfrm>
          <a:prstGeom prst="rect">
            <a:avLst/>
          </a:prstGeom>
          <a:noFill/>
          <a:ln/>
        </p:spPr>
        <p:txBody>
          <a:bodyPr wrap="non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[2]R. S. Sutor, “How quantum computing works and how it can change the world,” in Dancing with Qubits, 2019, pp. 29–31.</a:t>
            </a:r>
            <a:endParaRPr lang="en-US" sz="1600" dirty="0"/>
          </a:p>
        </p:txBody>
      </p:sp>
      <p:sp>
        <p:nvSpPr>
          <p:cNvPr id="5" name="Text 3"/>
          <p:cNvSpPr/>
          <p:nvPr/>
        </p:nvSpPr>
        <p:spPr>
          <a:xfrm>
            <a:off x="712232" y="3038951"/>
            <a:ext cx="13205936" cy="651034"/>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[3] Has it been practically proven that quantum superposition exists?. [Online]. Available: </a:t>
            </a:r>
            <a:pPr algn="l" indent="0" marL="0">
              <a:lnSpc>
                <a:spcPts val="2550"/>
              </a:lnSpc>
              <a:buNone/>
            </a:pPr>
            <a:r>
              <a:rPr lang="en-US" sz="1600" u="sng" dirty="0">
                <a:solidFill>
                  <a:srgbClr val="101014"/>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https://physics.stackexchange.com/questions/582737/</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a:t>
            </a:r>
            <a:endParaRPr lang="en-US" sz="1600" dirty="0"/>
          </a:p>
        </p:txBody>
      </p:sp>
      <p:sp>
        <p:nvSpPr>
          <p:cNvPr id="6" name="Text 4"/>
          <p:cNvSpPr/>
          <p:nvPr/>
        </p:nvSpPr>
        <p:spPr>
          <a:xfrm>
            <a:off x="712232" y="3918942"/>
            <a:ext cx="13205936" cy="325517"/>
          </a:xfrm>
          <a:prstGeom prst="rect">
            <a:avLst/>
          </a:prstGeom>
          <a:noFill/>
          <a:ln/>
        </p:spPr>
        <p:txBody>
          <a:bodyPr wrap="non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[4] S. (B.) Jin, “Algoritmo de Jozsa de Alemania,” </a:t>
            </a:r>
            <a:pPr algn="l" indent="0" marL="0">
              <a:lnSpc>
                <a:spcPts val="2550"/>
              </a:lnSpc>
              <a:buNone/>
            </a:pPr>
            <a:r>
              <a:rPr lang="en-US" sz="1600" i="1" dirty="0">
                <a:solidFill>
                  <a:srgbClr val="39393C"/>
                </a:solidFill>
                <a:latin typeface="Open Sans" pitchFamily="34" charset="0"/>
                <a:ea typeface="Open Sans" pitchFamily="34" charset="-122"/>
                <a:cs typeface="Open Sans" pitchFamily="34" charset="-120"/>
              </a:rPr>
              <a:t>Blog personal de Siyuan (Bruce) JIN</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1 de noviembre de 2021.</a:t>
            </a:r>
            <a:endParaRPr lang="en-US" sz="1600" dirty="0"/>
          </a:p>
        </p:txBody>
      </p:sp>
      <p:sp>
        <p:nvSpPr>
          <p:cNvPr id="7" name="Text 5"/>
          <p:cNvSpPr/>
          <p:nvPr/>
        </p:nvSpPr>
        <p:spPr>
          <a:xfrm>
            <a:off x="712232" y="4473416"/>
            <a:ext cx="13205936" cy="325517"/>
          </a:xfrm>
          <a:prstGeom prst="rect">
            <a:avLst/>
          </a:prstGeom>
          <a:noFill/>
          <a:ln/>
        </p:spPr>
        <p:txBody>
          <a:bodyPr wrap="non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[5] IBM Quantum, “Algoritmos de consulta cuántica,” </a:t>
            </a:r>
            <a:pPr algn="l" indent="0" marL="0">
              <a:lnSpc>
                <a:spcPts val="2550"/>
              </a:lnSpc>
              <a:buNone/>
            </a:pPr>
            <a:r>
              <a:rPr lang="en-US" sz="1600" i="1" dirty="0">
                <a:solidFill>
                  <a:srgbClr val="39393C"/>
                </a:solidFill>
                <a:latin typeface="Open Sans" pitchFamily="34" charset="0"/>
                <a:ea typeface="Open Sans" pitchFamily="34" charset="-122"/>
                <a:cs typeface="Open Sans" pitchFamily="34" charset="-120"/>
              </a:rPr>
              <a:t>Fundamentos de los algoritmos cuánticos</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IBM Quantum Aprendiendo. [En línea].</a:t>
            </a:r>
            <a:endParaRPr lang="en-US" sz="1600" dirty="0"/>
          </a:p>
        </p:txBody>
      </p:sp>
      <p:sp>
        <p:nvSpPr>
          <p:cNvPr id="8" name="Text 6"/>
          <p:cNvSpPr/>
          <p:nvPr/>
        </p:nvSpPr>
        <p:spPr>
          <a:xfrm>
            <a:off x="712232" y="5027890"/>
            <a:ext cx="13205936" cy="651034"/>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[6] Hoa Nguyen (hoaio), “Implementar el algoritmo Deutsch-Jozsa en Qiskit e IBM Quantum,” </a:t>
            </a:r>
            <a:pPr algn="l" indent="0" marL="0">
              <a:lnSpc>
                <a:spcPts val="2550"/>
              </a:lnSpc>
              <a:buNone/>
            </a:pPr>
            <a:r>
              <a:rPr lang="en-US" sz="1600" i="1" dirty="0">
                <a:solidFill>
                  <a:srgbClr val="39393C"/>
                </a:solidFill>
                <a:latin typeface="Open Sans" pitchFamily="34" charset="0"/>
                <a:ea typeface="Open Sans" pitchFamily="34" charset="-122"/>
                <a:cs typeface="Open Sans" pitchFamily="34" charset="-120"/>
              </a:rPr>
              <a:t>Medium</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28 de marzo de 2024. [En línea]. Disponible: </a:t>
            </a:r>
            <a:pPr algn="l" indent="0" marL="0">
              <a:lnSpc>
                <a:spcPts val="2550"/>
              </a:lnSpc>
              <a:buNone/>
            </a:pPr>
            <a:r>
              <a:rPr lang="en-US" sz="1600" u="sng" dirty="0">
                <a:solidFill>
                  <a:srgbClr val="101014"/>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https://medium.com</a:t>
            </a:r>
            <a:endParaRPr lang="en-US" sz="1600" dirty="0"/>
          </a:p>
        </p:txBody>
      </p:sp>
      <p:sp>
        <p:nvSpPr>
          <p:cNvPr id="9" name="Text 7"/>
          <p:cNvSpPr/>
          <p:nvPr/>
        </p:nvSpPr>
        <p:spPr>
          <a:xfrm>
            <a:off x="712232" y="5907881"/>
            <a:ext cx="13205936" cy="651034"/>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[7] R. Franco, “Algoritmo Deutsch-Jozsa: una mirada al poder de la computación cuántica,” </a:t>
            </a:r>
            <a:pPr algn="l" indent="0" marL="0">
              <a:lnSpc>
                <a:spcPts val="2550"/>
              </a:lnSpc>
              <a:buNone/>
            </a:pPr>
            <a:r>
              <a:rPr lang="en-US" sz="1600" i="1" dirty="0">
                <a:solidFill>
                  <a:srgbClr val="39393C"/>
                </a:solidFill>
                <a:latin typeface="Open Sans" pitchFamily="34" charset="0"/>
                <a:ea typeface="Open Sans" pitchFamily="34" charset="-122"/>
                <a:cs typeface="Open Sans" pitchFamily="34" charset="-120"/>
              </a:rPr>
              <a:t>Reporte Científico de la FACEN</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vol. 12, no. 2, 2021.</a:t>
            </a:r>
            <a:endParaRPr lang="en-US" sz="1600" dirty="0"/>
          </a:p>
        </p:txBody>
      </p:sp>
      <p:sp>
        <p:nvSpPr>
          <p:cNvPr id="10" name="Text 8"/>
          <p:cNvSpPr/>
          <p:nvPr/>
        </p:nvSpPr>
        <p:spPr>
          <a:xfrm>
            <a:off x="712232" y="6787872"/>
            <a:ext cx="13205936" cy="325517"/>
          </a:xfrm>
          <a:prstGeom prst="rect">
            <a:avLst/>
          </a:prstGeom>
          <a:noFill/>
          <a:ln/>
        </p:spPr>
        <p:txBody>
          <a:bodyPr wrap="none" lIns="0" tIns="0" rIns="0" bIns="0" rtlCol="0" anchor="t"/>
          <a:lstStyle/>
          <a:p>
            <a:pPr algn="l" indent="0" marL="0">
              <a:lnSpc>
                <a:spcPts val="2550"/>
              </a:lnSpc>
              <a:buNone/>
            </a:pPr>
            <a:endParaRPr lang="en-US" sz="1600" dirty="0"/>
          </a:p>
        </p:txBody>
      </p:sp>
      <p:sp>
        <p:nvSpPr>
          <p:cNvPr id="11" name="Text 9"/>
          <p:cNvSpPr/>
          <p:nvPr/>
        </p:nvSpPr>
        <p:spPr>
          <a:xfrm>
            <a:off x="712232" y="7342346"/>
            <a:ext cx="13205936" cy="325517"/>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0187" y="609481"/>
            <a:ext cx="6235779" cy="690801"/>
          </a:xfrm>
          <a:prstGeom prst="rect">
            <a:avLst/>
          </a:prstGeom>
          <a:noFill/>
          <a:ln/>
        </p:spPr>
        <p:txBody>
          <a:bodyPr wrap="none" lIns="0" tIns="0" rIns="0" bIns="0" rtlCol="0" anchor="t"/>
          <a:lstStyle/>
          <a:p>
            <a:pPr algn="l" indent="0" marL="0">
              <a:lnSpc>
                <a:spcPts val="5400"/>
              </a:lnSpc>
              <a:buNone/>
            </a:pPr>
            <a:r>
              <a:rPr lang="en-US" sz="4350" b="1" dirty="0">
                <a:solidFill>
                  <a:srgbClr val="101014"/>
                </a:solidFill>
                <a:latin typeface="Playfair Display Bold" pitchFamily="34" charset="0"/>
                <a:ea typeface="Playfair Display Bold" pitchFamily="34" charset="-122"/>
                <a:cs typeface="Playfair Display Bold" pitchFamily="34" charset="-120"/>
              </a:rPr>
              <a:t>¿Cuál es el problema? [1]</a:t>
            </a:r>
            <a:endParaRPr lang="en-US" sz="4350" dirty="0"/>
          </a:p>
        </p:txBody>
      </p:sp>
      <p:sp>
        <p:nvSpPr>
          <p:cNvPr id="4" name="Shape 1"/>
          <p:cNvSpPr/>
          <p:nvPr/>
        </p:nvSpPr>
        <p:spPr>
          <a:xfrm>
            <a:off x="6260187" y="1631871"/>
            <a:ext cx="165735" cy="1539240"/>
          </a:xfrm>
          <a:prstGeom prst="roundRect">
            <a:avLst>
              <a:gd name="adj" fmla="val 20010"/>
            </a:avLst>
          </a:prstGeom>
          <a:solidFill>
            <a:srgbClr val="E0E0EC"/>
          </a:solidFill>
          <a:ln/>
        </p:spPr>
      </p:sp>
      <p:sp>
        <p:nvSpPr>
          <p:cNvPr id="5" name="Text 2"/>
          <p:cNvSpPr/>
          <p:nvPr/>
        </p:nvSpPr>
        <p:spPr>
          <a:xfrm>
            <a:off x="6757511" y="1631871"/>
            <a:ext cx="2763679" cy="345400"/>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Función Misteriosa</a:t>
            </a:r>
            <a:endParaRPr lang="en-US" sz="2150" dirty="0"/>
          </a:p>
        </p:txBody>
      </p:sp>
      <p:sp>
        <p:nvSpPr>
          <p:cNvPr id="6" name="Text 3"/>
          <p:cNvSpPr/>
          <p:nvPr/>
        </p:nvSpPr>
        <p:spPr>
          <a:xfrm>
            <a:off x="6757511" y="2109907"/>
            <a:ext cx="7099102" cy="1061204"/>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Supongamos que tenemos una función misteriosa que recibe una entrada formada por ceros y unos, y nos devuelve un resultado que puede ser 0 o 1.</a:t>
            </a:r>
            <a:endParaRPr lang="en-US" sz="1700" dirty="0"/>
          </a:p>
        </p:txBody>
      </p:sp>
      <p:sp>
        <p:nvSpPr>
          <p:cNvPr id="7" name="Shape 4"/>
          <p:cNvSpPr/>
          <p:nvPr/>
        </p:nvSpPr>
        <p:spPr>
          <a:xfrm>
            <a:off x="6591776" y="3392091"/>
            <a:ext cx="165735" cy="2600444"/>
          </a:xfrm>
          <a:prstGeom prst="roundRect">
            <a:avLst>
              <a:gd name="adj" fmla="val 20010"/>
            </a:avLst>
          </a:prstGeom>
          <a:solidFill>
            <a:srgbClr val="E0E0EC"/>
          </a:solidFill>
          <a:ln/>
        </p:spPr>
      </p:sp>
      <p:sp>
        <p:nvSpPr>
          <p:cNvPr id="8" name="Text 5"/>
          <p:cNvSpPr/>
          <p:nvPr/>
        </p:nvSpPr>
        <p:spPr>
          <a:xfrm>
            <a:off x="7089100" y="3392091"/>
            <a:ext cx="2878336" cy="345400"/>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Dos Comportamientos</a:t>
            </a:r>
            <a:endParaRPr lang="en-US" sz="2150" dirty="0"/>
          </a:p>
        </p:txBody>
      </p:sp>
      <p:sp>
        <p:nvSpPr>
          <p:cNvPr id="9" name="Text 6"/>
          <p:cNvSpPr/>
          <p:nvPr/>
        </p:nvSpPr>
        <p:spPr>
          <a:xfrm>
            <a:off x="7089100" y="3870127"/>
            <a:ext cx="6767512" cy="2122408"/>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No sabemos cómo funciona por dentro, pero sí sabemos que se comporta de una de dos formas: O bien siempre da el mismo resultado sin importar lo que le pongamos (eso se llama una función constante), o bien da 0 para la mitad de las entradas posibles y 1 para la otra mitad (eso se llama una función balanceada).</a:t>
            </a:r>
            <a:endParaRPr lang="en-US" sz="1700" dirty="0"/>
          </a:p>
        </p:txBody>
      </p:sp>
      <p:sp>
        <p:nvSpPr>
          <p:cNvPr id="10" name="Shape 7"/>
          <p:cNvSpPr/>
          <p:nvPr/>
        </p:nvSpPr>
        <p:spPr>
          <a:xfrm>
            <a:off x="6923365" y="6213515"/>
            <a:ext cx="165735" cy="1185505"/>
          </a:xfrm>
          <a:prstGeom prst="roundRect">
            <a:avLst>
              <a:gd name="adj" fmla="val 20010"/>
            </a:avLst>
          </a:prstGeom>
          <a:solidFill>
            <a:srgbClr val="E0E0EC"/>
          </a:solidFill>
          <a:ln/>
        </p:spPr>
      </p:sp>
      <p:sp>
        <p:nvSpPr>
          <p:cNvPr id="11" name="Text 8"/>
          <p:cNvSpPr/>
          <p:nvPr/>
        </p:nvSpPr>
        <p:spPr>
          <a:xfrm>
            <a:off x="7420689" y="6213515"/>
            <a:ext cx="2763679" cy="345400"/>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El Reto</a:t>
            </a:r>
            <a:endParaRPr lang="en-US" sz="2150" dirty="0"/>
          </a:p>
        </p:txBody>
      </p:sp>
      <p:sp>
        <p:nvSpPr>
          <p:cNvPr id="12" name="Text 9"/>
          <p:cNvSpPr/>
          <p:nvPr/>
        </p:nvSpPr>
        <p:spPr>
          <a:xfrm>
            <a:off x="7420689" y="6691551"/>
            <a:ext cx="6435923" cy="707469"/>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El reto es saber si la función es constante o balanceada, haciendo la menor cantidad posible de pruebas.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04042"/>
            <a:ext cx="10218658"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Solución con Computación Tradicional</a:t>
            </a:r>
            <a:endParaRPr lang="en-US" sz="4450" dirty="0"/>
          </a:p>
        </p:txBody>
      </p:sp>
      <p:pic>
        <p:nvPicPr>
          <p:cNvPr id="3" name="Image 0" descr="preencoded.png">    </p:cNvPr>
          <p:cNvPicPr>
            <a:picLocks noChangeAspect="1"/>
          </p:cNvPicPr>
          <p:nvPr/>
        </p:nvPicPr>
        <p:blipFill>
          <a:blip r:embed="rId1"/>
          <a:stretch>
            <a:fillRect/>
          </a:stretch>
        </p:blipFill>
        <p:spPr>
          <a:xfrm>
            <a:off x="793790" y="1952982"/>
            <a:ext cx="1134070" cy="1669852"/>
          </a:xfrm>
          <a:prstGeom prst="rect">
            <a:avLst/>
          </a:prstGeom>
        </p:spPr>
      </p:pic>
      <p:sp>
        <p:nvSpPr>
          <p:cNvPr id="4" name="Text 1"/>
          <p:cNvSpPr/>
          <p:nvPr/>
        </p:nvSpPr>
        <p:spPr>
          <a:xfrm>
            <a:off x="2268022" y="217979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Múltiples Pruebas</a:t>
            </a:r>
            <a:endParaRPr lang="en-US" sz="2200" dirty="0"/>
          </a:p>
        </p:txBody>
      </p:sp>
      <p:sp>
        <p:nvSpPr>
          <p:cNvPr id="5" name="Text 2"/>
          <p:cNvSpPr/>
          <p:nvPr/>
        </p:nvSpPr>
        <p:spPr>
          <a:xfrm>
            <a:off x="2268022" y="2670215"/>
            <a:ext cx="11568589"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Una computadora clásica tendría que probar varias combinaciones de entrada. Por ejemplo, si la función recibe 10 bits de entrada, hay 1023 combinaciones posibles.</a:t>
            </a:r>
            <a:endParaRPr lang="en-US" sz="1750" dirty="0"/>
          </a:p>
        </p:txBody>
      </p:sp>
      <p:pic>
        <p:nvPicPr>
          <p:cNvPr id="6" name="Image 1" descr="preencoded.png">    </p:cNvPr>
          <p:cNvPicPr>
            <a:picLocks noChangeAspect="1"/>
          </p:cNvPicPr>
          <p:nvPr/>
        </p:nvPicPr>
        <p:blipFill>
          <a:blip r:embed="rId2"/>
          <a:stretch>
            <a:fillRect/>
          </a:stretch>
        </p:blipFill>
        <p:spPr>
          <a:xfrm>
            <a:off x="793790" y="3622834"/>
            <a:ext cx="1134070" cy="1669852"/>
          </a:xfrm>
          <a:prstGeom prst="rect">
            <a:avLst/>
          </a:prstGeom>
        </p:spPr>
      </p:pic>
      <p:sp>
        <p:nvSpPr>
          <p:cNvPr id="7" name="Text 3"/>
          <p:cNvSpPr/>
          <p:nvPr/>
        </p:nvSpPr>
        <p:spPr>
          <a:xfrm>
            <a:off x="2268022" y="38496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Tiempo Considerable</a:t>
            </a:r>
            <a:endParaRPr lang="en-US" sz="2200" dirty="0"/>
          </a:p>
        </p:txBody>
      </p:sp>
      <p:sp>
        <p:nvSpPr>
          <p:cNvPr id="8" name="Text 4"/>
          <p:cNvSpPr/>
          <p:nvPr/>
        </p:nvSpPr>
        <p:spPr>
          <a:xfrm>
            <a:off x="2268022" y="4340066"/>
            <a:ext cx="11568589"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Para estar seguros de que la función es balanceada y no constante, habría que probar más de la mitad de estas combinaciones. Y eso lleva tiempo.</a:t>
            </a:r>
            <a:endParaRPr lang="en-US" sz="1750" dirty="0"/>
          </a:p>
        </p:txBody>
      </p:sp>
      <p:pic>
        <p:nvPicPr>
          <p:cNvPr id="9" name="Image 2" descr="preencoded.png">    </p:cNvPr>
          <p:cNvPicPr>
            <a:picLocks noChangeAspect="1"/>
          </p:cNvPicPr>
          <p:nvPr/>
        </p:nvPicPr>
        <p:blipFill>
          <a:blip r:embed="rId3"/>
          <a:stretch>
            <a:fillRect/>
          </a:stretch>
        </p:blipFill>
        <p:spPr>
          <a:xfrm>
            <a:off x="793790" y="5292685"/>
            <a:ext cx="1134070" cy="2032754"/>
          </a:xfrm>
          <a:prstGeom prst="rect">
            <a:avLst/>
          </a:prstGeom>
        </p:spPr>
      </p:pic>
      <p:sp>
        <p:nvSpPr>
          <p:cNvPr id="10" name="Text 5"/>
          <p:cNvSpPr/>
          <p:nvPr/>
        </p:nvSpPr>
        <p:spPr>
          <a:xfrm>
            <a:off x="2268022" y="5519499"/>
            <a:ext cx="3301841"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Crecimiento Exponencial</a:t>
            </a:r>
            <a:endParaRPr lang="en-US" sz="2200" dirty="0"/>
          </a:p>
        </p:txBody>
      </p:sp>
      <p:sp>
        <p:nvSpPr>
          <p:cNvPr id="11" name="Text 6"/>
          <p:cNvSpPr/>
          <p:nvPr/>
        </p:nvSpPr>
        <p:spPr>
          <a:xfrm>
            <a:off x="2268022" y="6009918"/>
            <a:ext cx="11568589"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medida que crece el número de bits de entrada, el número de combinaciones crece exponencialmente. Esto significa que, para funciones grandes, el tiempo necesario para resolver este problema de forma clásica se vuelve impráctico.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2616"/>
          </a:xfrm>
          <a:prstGeom prst="rect">
            <a:avLst/>
          </a:prstGeom>
        </p:spPr>
      </p:pic>
      <p:sp>
        <p:nvSpPr>
          <p:cNvPr id="3" name="Text 0"/>
          <p:cNvSpPr/>
          <p:nvPr/>
        </p:nvSpPr>
        <p:spPr>
          <a:xfrm>
            <a:off x="793075" y="3455789"/>
            <a:ext cx="6746200" cy="708065"/>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La Diferencia Cuántica [2]</a:t>
            </a:r>
            <a:endParaRPr lang="en-US" sz="4450" dirty="0"/>
          </a:p>
        </p:txBody>
      </p:sp>
      <p:sp>
        <p:nvSpPr>
          <p:cNvPr id="4" name="Shape 1"/>
          <p:cNvSpPr/>
          <p:nvPr/>
        </p:nvSpPr>
        <p:spPr>
          <a:xfrm>
            <a:off x="793075" y="4503777"/>
            <a:ext cx="509826" cy="509826"/>
          </a:xfrm>
          <a:prstGeom prst="roundRect">
            <a:avLst>
              <a:gd name="adj" fmla="val 6668"/>
            </a:avLst>
          </a:prstGeom>
          <a:solidFill>
            <a:srgbClr val="E0E0EC"/>
          </a:solidFill>
          <a:ln/>
        </p:spPr>
      </p:sp>
      <p:pic>
        <p:nvPicPr>
          <p:cNvPr id="5" name="Image 1" descr="preencoded.png">    </p:cNvPr>
          <p:cNvPicPr>
            <a:picLocks noChangeAspect="1"/>
          </p:cNvPicPr>
          <p:nvPr/>
        </p:nvPicPr>
        <p:blipFill>
          <a:blip r:embed="rId2"/>
          <a:stretch>
            <a:fillRect/>
          </a:stretch>
        </p:blipFill>
        <p:spPr>
          <a:xfrm>
            <a:off x="878026" y="4546283"/>
            <a:ext cx="339923" cy="424815"/>
          </a:xfrm>
          <a:prstGeom prst="rect">
            <a:avLst/>
          </a:prstGeom>
        </p:spPr>
      </p:pic>
      <p:sp>
        <p:nvSpPr>
          <p:cNvPr id="6" name="Text 2"/>
          <p:cNvSpPr/>
          <p:nvPr/>
        </p:nvSpPr>
        <p:spPr>
          <a:xfrm>
            <a:off x="1529477" y="4581644"/>
            <a:ext cx="2832616" cy="353973"/>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Una Sola Consulta</a:t>
            </a:r>
            <a:endParaRPr lang="en-US" sz="2200" dirty="0"/>
          </a:p>
        </p:txBody>
      </p:sp>
      <p:sp>
        <p:nvSpPr>
          <p:cNvPr id="7" name="Text 3"/>
          <p:cNvSpPr/>
          <p:nvPr/>
        </p:nvSpPr>
        <p:spPr>
          <a:xfrm>
            <a:off x="1529477" y="5071586"/>
            <a:ext cx="3422809" cy="217455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Con una computadora cuántica, podemos resolver este problema con solo una consulta a la función, gracias al uso de fenómenos cuánticos como la superposición y la interferencia.</a:t>
            </a:r>
            <a:endParaRPr lang="en-US" sz="1750" dirty="0"/>
          </a:p>
        </p:txBody>
      </p:sp>
      <p:sp>
        <p:nvSpPr>
          <p:cNvPr id="8" name="Shape 4"/>
          <p:cNvSpPr/>
          <p:nvPr/>
        </p:nvSpPr>
        <p:spPr>
          <a:xfrm>
            <a:off x="5235535" y="4503777"/>
            <a:ext cx="509826" cy="509826"/>
          </a:xfrm>
          <a:prstGeom prst="roundRect">
            <a:avLst>
              <a:gd name="adj" fmla="val 6668"/>
            </a:avLst>
          </a:prstGeom>
          <a:solidFill>
            <a:srgbClr val="E0E0EC"/>
          </a:solidFill>
          <a:ln/>
        </p:spPr>
      </p:sp>
      <p:pic>
        <p:nvPicPr>
          <p:cNvPr id="9" name="Image 2" descr="preencoded.png">    </p:cNvPr>
          <p:cNvPicPr>
            <a:picLocks noChangeAspect="1"/>
          </p:cNvPicPr>
          <p:nvPr/>
        </p:nvPicPr>
        <p:blipFill>
          <a:blip r:embed="rId3"/>
          <a:stretch>
            <a:fillRect/>
          </a:stretch>
        </p:blipFill>
        <p:spPr>
          <a:xfrm>
            <a:off x="5320486" y="4546283"/>
            <a:ext cx="339923" cy="424815"/>
          </a:xfrm>
          <a:prstGeom prst="rect">
            <a:avLst/>
          </a:prstGeom>
        </p:spPr>
      </p:pic>
      <p:sp>
        <p:nvSpPr>
          <p:cNvPr id="10" name="Text 5"/>
          <p:cNvSpPr/>
          <p:nvPr/>
        </p:nvSpPr>
        <p:spPr>
          <a:xfrm>
            <a:off x="5971937" y="4581644"/>
            <a:ext cx="3422809" cy="707946"/>
          </a:xfrm>
          <a:prstGeom prst="rect">
            <a:avLst/>
          </a:prstGeom>
          <a:noFill/>
          <a:ln/>
        </p:spPr>
        <p:txBody>
          <a:bodyPr wrap="squar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Demostración de Eficiencia</a:t>
            </a:r>
            <a:endParaRPr lang="en-US" sz="2200" dirty="0"/>
          </a:p>
        </p:txBody>
      </p:sp>
      <p:sp>
        <p:nvSpPr>
          <p:cNvPr id="11" name="Text 6"/>
          <p:cNvSpPr/>
          <p:nvPr/>
        </p:nvSpPr>
        <p:spPr>
          <a:xfrm>
            <a:off x="5971937" y="5425559"/>
            <a:ext cx="3422809" cy="217455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El algoritmo de Deutsch-Jozsa fue uno de los primeros en demostrar que una computadora cuántica puede hacer algo que una clásica no puede hacer de forma eficiente.</a:t>
            </a:r>
            <a:endParaRPr lang="en-US" sz="1750" dirty="0"/>
          </a:p>
        </p:txBody>
      </p:sp>
      <p:sp>
        <p:nvSpPr>
          <p:cNvPr id="12" name="Shape 7"/>
          <p:cNvSpPr/>
          <p:nvPr/>
        </p:nvSpPr>
        <p:spPr>
          <a:xfrm>
            <a:off x="9677995" y="4503777"/>
            <a:ext cx="509826" cy="509826"/>
          </a:xfrm>
          <a:prstGeom prst="roundRect">
            <a:avLst>
              <a:gd name="adj" fmla="val 6668"/>
            </a:avLst>
          </a:prstGeom>
          <a:solidFill>
            <a:srgbClr val="E0E0EC"/>
          </a:solidFill>
          <a:ln/>
        </p:spPr>
      </p:sp>
      <p:pic>
        <p:nvPicPr>
          <p:cNvPr id="13" name="Image 3" descr="preencoded.png">    </p:cNvPr>
          <p:cNvPicPr>
            <a:picLocks noChangeAspect="1"/>
          </p:cNvPicPr>
          <p:nvPr/>
        </p:nvPicPr>
        <p:blipFill>
          <a:blip r:embed="rId4"/>
          <a:stretch>
            <a:fillRect/>
          </a:stretch>
        </p:blipFill>
        <p:spPr>
          <a:xfrm>
            <a:off x="9762946" y="4546283"/>
            <a:ext cx="339923" cy="424815"/>
          </a:xfrm>
          <a:prstGeom prst="rect">
            <a:avLst/>
          </a:prstGeom>
        </p:spPr>
      </p:pic>
      <p:sp>
        <p:nvSpPr>
          <p:cNvPr id="14" name="Text 8"/>
          <p:cNvSpPr/>
          <p:nvPr/>
        </p:nvSpPr>
        <p:spPr>
          <a:xfrm>
            <a:off x="10414397" y="4581644"/>
            <a:ext cx="2832616" cy="353973"/>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Ejemplo Conceptual</a:t>
            </a:r>
            <a:endParaRPr lang="en-US" sz="2200" dirty="0"/>
          </a:p>
        </p:txBody>
      </p:sp>
      <p:sp>
        <p:nvSpPr>
          <p:cNvPr id="15" name="Text 9"/>
          <p:cNvSpPr/>
          <p:nvPr/>
        </p:nvSpPr>
        <p:spPr>
          <a:xfrm>
            <a:off x="10414397" y="5071586"/>
            <a:ext cx="3422809" cy="2536984"/>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Aunque este problema no tiene una aplicación práctica directa, es un ejemplo claro de cómo el enfoque cuántico puede cambiar por completo la forma en que resolvemos ciertos problemas.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25912"/>
            <a:ext cx="7672388"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Conceptos Fundamentales [3]</a:t>
            </a:r>
            <a:endParaRPr lang="en-US" sz="4450" dirty="0"/>
          </a:p>
        </p:txBody>
      </p:sp>
      <p:pic>
        <p:nvPicPr>
          <p:cNvPr id="3" name="Image 0" descr="preencoded.png">    </p:cNvPr>
          <p:cNvPicPr>
            <a:picLocks noChangeAspect="1"/>
          </p:cNvPicPr>
          <p:nvPr/>
        </p:nvPicPr>
        <p:blipFill>
          <a:blip r:embed="rId1"/>
          <a:stretch>
            <a:fillRect/>
          </a:stretch>
        </p:blipFill>
        <p:spPr>
          <a:xfrm>
            <a:off x="793909" y="1788319"/>
            <a:ext cx="13042583" cy="58152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3646" y="582454"/>
            <a:ext cx="6549271" cy="530066"/>
          </a:xfrm>
          <a:prstGeom prst="rect">
            <a:avLst/>
          </a:prstGeom>
          <a:noFill/>
          <a:ln/>
        </p:spPr>
        <p:txBody>
          <a:bodyPr wrap="none" lIns="0" tIns="0" rIns="0" bIns="0" rtlCol="0" anchor="t"/>
          <a:lstStyle/>
          <a:p>
            <a:pPr algn="l" indent="0" marL="0">
              <a:lnSpc>
                <a:spcPts val="4150"/>
              </a:lnSpc>
              <a:buNone/>
            </a:pPr>
            <a:r>
              <a:rPr lang="en-US" sz="3300" b="1" dirty="0">
                <a:solidFill>
                  <a:srgbClr val="101014"/>
                </a:solidFill>
                <a:latin typeface="Playfair Display Bold" pitchFamily="34" charset="0"/>
                <a:ea typeface="Playfair Display Bold" pitchFamily="34" charset="-122"/>
                <a:cs typeface="Playfair Display Bold" pitchFamily="34" charset="-120"/>
              </a:rPr>
              <a:t>Funcionamiento del Algoritmo [3]</a:t>
            </a:r>
            <a:endParaRPr lang="en-US" sz="3300" dirty="0"/>
          </a:p>
        </p:txBody>
      </p:sp>
      <p:sp>
        <p:nvSpPr>
          <p:cNvPr id="3" name="Shape 1"/>
          <p:cNvSpPr/>
          <p:nvPr/>
        </p:nvSpPr>
        <p:spPr>
          <a:xfrm>
            <a:off x="593646" y="1451729"/>
            <a:ext cx="3233618" cy="6195417"/>
          </a:xfrm>
          <a:prstGeom prst="roundRect">
            <a:avLst>
              <a:gd name="adj" fmla="val 787"/>
            </a:avLst>
          </a:prstGeom>
          <a:solidFill>
            <a:srgbClr val="E0E0EC"/>
          </a:solidFill>
          <a:ln/>
        </p:spPr>
      </p:sp>
      <p:pic>
        <p:nvPicPr>
          <p:cNvPr id="4" name="Image 0" descr="preencoded.png">    </p:cNvPr>
          <p:cNvPicPr>
            <a:picLocks noChangeAspect="1"/>
          </p:cNvPicPr>
          <p:nvPr/>
        </p:nvPicPr>
        <p:blipFill>
          <a:blip r:embed="rId1"/>
          <a:stretch>
            <a:fillRect/>
          </a:stretch>
        </p:blipFill>
        <p:spPr>
          <a:xfrm>
            <a:off x="1541383" y="1621274"/>
            <a:ext cx="1338143" cy="1338143"/>
          </a:xfrm>
          <a:prstGeom prst="rect">
            <a:avLst/>
          </a:prstGeom>
        </p:spPr>
      </p:pic>
      <p:sp>
        <p:nvSpPr>
          <p:cNvPr id="5" name="Text 2"/>
          <p:cNvSpPr/>
          <p:nvPr/>
        </p:nvSpPr>
        <p:spPr>
          <a:xfrm>
            <a:off x="763191" y="3150156"/>
            <a:ext cx="2120384" cy="265033"/>
          </a:xfrm>
          <a:prstGeom prst="rect">
            <a:avLst/>
          </a:prstGeom>
          <a:noFill/>
          <a:ln/>
        </p:spPr>
        <p:txBody>
          <a:bodyPr wrap="none" lIns="0" tIns="0" rIns="0" bIns="0" rtlCol="0" anchor="t"/>
          <a:lstStyle/>
          <a:p>
            <a:pPr algn="l" indent="0" marL="0">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Preparación</a:t>
            </a:r>
            <a:endParaRPr lang="en-US" sz="1650" dirty="0"/>
          </a:p>
        </p:txBody>
      </p:sp>
      <p:sp>
        <p:nvSpPr>
          <p:cNvPr id="6" name="Text 3"/>
          <p:cNvSpPr/>
          <p:nvPr/>
        </p:nvSpPr>
        <p:spPr>
          <a:xfrm>
            <a:off x="763191" y="3516868"/>
            <a:ext cx="2894528" cy="2443163"/>
          </a:xfrm>
          <a:prstGeom prst="rect">
            <a:avLst/>
          </a:prstGeom>
          <a:noFill/>
          <a:ln/>
        </p:spPr>
        <p:txBody>
          <a:bodyPr wrap="square" lIns="0" tIns="0" rIns="0" bIns="0" rtlCol="0" anchor="t"/>
          <a:lstStyle/>
          <a:p>
            <a:pPr algn="l" indent="0" marL="0">
              <a:lnSpc>
                <a:spcPts val="2100"/>
              </a:lnSpc>
              <a:buNone/>
            </a:pPr>
            <a:r>
              <a:rPr lang="en-US" sz="1300" dirty="0">
                <a:solidFill>
                  <a:srgbClr val="39393C"/>
                </a:solidFill>
                <a:latin typeface="Open Sans" pitchFamily="34" charset="0"/>
                <a:ea typeface="Open Sans" pitchFamily="34" charset="-122"/>
                <a:cs typeface="Open Sans" pitchFamily="34" charset="-120"/>
              </a:rPr>
              <a:t>Primero, preparan varios qubits en estado 0, y uno adicional en estado 1, que se usaran como auxiliar. Luego se aplica la puerta Hadamard a todos los qubits. Esto pone a todo el sistema en una superposición, lo que significa que está explorando todas las combinaciones de entrada posibles al mismo tiempo.</a:t>
            </a:r>
            <a:endParaRPr lang="en-US" sz="1300" dirty="0"/>
          </a:p>
        </p:txBody>
      </p:sp>
      <p:sp>
        <p:nvSpPr>
          <p:cNvPr id="7" name="Shape 4"/>
          <p:cNvSpPr/>
          <p:nvPr/>
        </p:nvSpPr>
        <p:spPr>
          <a:xfrm>
            <a:off x="3996809" y="1451729"/>
            <a:ext cx="3233618" cy="6195417"/>
          </a:xfrm>
          <a:prstGeom prst="roundRect">
            <a:avLst>
              <a:gd name="adj" fmla="val 787"/>
            </a:avLst>
          </a:prstGeom>
          <a:solidFill>
            <a:srgbClr val="E0E0EC"/>
          </a:solidFill>
          <a:ln/>
        </p:spPr>
      </p:sp>
      <p:pic>
        <p:nvPicPr>
          <p:cNvPr id="8" name="Image 1" descr="preencoded.png">    </p:cNvPr>
          <p:cNvPicPr>
            <a:picLocks noChangeAspect="1"/>
          </p:cNvPicPr>
          <p:nvPr/>
        </p:nvPicPr>
        <p:blipFill>
          <a:blip r:embed="rId2"/>
          <a:stretch>
            <a:fillRect/>
          </a:stretch>
        </p:blipFill>
        <p:spPr>
          <a:xfrm>
            <a:off x="4920972" y="1621274"/>
            <a:ext cx="1385292" cy="1385292"/>
          </a:xfrm>
          <a:prstGeom prst="rect">
            <a:avLst/>
          </a:prstGeom>
        </p:spPr>
      </p:pic>
      <p:sp>
        <p:nvSpPr>
          <p:cNvPr id="9" name="Text 5"/>
          <p:cNvSpPr/>
          <p:nvPr/>
        </p:nvSpPr>
        <p:spPr>
          <a:xfrm>
            <a:off x="4166354" y="3197304"/>
            <a:ext cx="2120384" cy="265033"/>
          </a:xfrm>
          <a:prstGeom prst="rect">
            <a:avLst/>
          </a:prstGeom>
          <a:noFill/>
          <a:ln/>
        </p:spPr>
        <p:txBody>
          <a:bodyPr wrap="none" lIns="0" tIns="0" rIns="0" bIns="0" rtlCol="0" anchor="t"/>
          <a:lstStyle/>
          <a:p>
            <a:pPr algn="l" indent="0" marL="0">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Acción del Oráculo</a:t>
            </a:r>
            <a:endParaRPr lang="en-US" sz="1650" dirty="0"/>
          </a:p>
        </p:txBody>
      </p:sp>
      <p:sp>
        <p:nvSpPr>
          <p:cNvPr id="10" name="Text 6"/>
          <p:cNvSpPr/>
          <p:nvPr/>
        </p:nvSpPr>
        <p:spPr>
          <a:xfrm>
            <a:off x="4166354" y="3564017"/>
            <a:ext cx="2894528" cy="2443163"/>
          </a:xfrm>
          <a:prstGeom prst="rect">
            <a:avLst/>
          </a:prstGeom>
          <a:noFill/>
          <a:ln/>
        </p:spPr>
        <p:txBody>
          <a:bodyPr wrap="square" lIns="0" tIns="0" rIns="0" bIns="0" rtlCol="0" anchor="t"/>
          <a:lstStyle/>
          <a:p>
            <a:pPr algn="l" indent="0" marL="0">
              <a:lnSpc>
                <a:spcPts val="2100"/>
              </a:lnSpc>
              <a:buNone/>
            </a:pPr>
            <a:r>
              <a:rPr lang="en-US" sz="1300" dirty="0">
                <a:solidFill>
                  <a:srgbClr val="39393C"/>
                </a:solidFill>
                <a:latin typeface="Open Sans" pitchFamily="34" charset="0"/>
                <a:ea typeface="Open Sans" pitchFamily="34" charset="-122"/>
                <a:cs typeface="Open Sans" pitchFamily="34" charset="-120"/>
              </a:rPr>
              <a:t>Después, se deja que el oráculo actúe. Lo que hace en realidad no es decirnos si una entrada específica da 0 o 1, sino modificar las fases internas de los qubits de una forma especial según el resultado. Aunque esta modificación no es visible directamente, más adelante permitirá que emerja la respuesta.</a:t>
            </a:r>
            <a:endParaRPr lang="en-US" sz="1300" dirty="0"/>
          </a:p>
        </p:txBody>
      </p:sp>
      <p:sp>
        <p:nvSpPr>
          <p:cNvPr id="11" name="Shape 7"/>
          <p:cNvSpPr/>
          <p:nvPr/>
        </p:nvSpPr>
        <p:spPr>
          <a:xfrm>
            <a:off x="7399973" y="1451729"/>
            <a:ext cx="3233618" cy="6195417"/>
          </a:xfrm>
          <a:prstGeom prst="roundRect">
            <a:avLst>
              <a:gd name="adj" fmla="val 787"/>
            </a:avLst>
          </a:prstGeom>
          <a:solidFill>
            <a:srgbClr val="E0E0EC"/>
          </a:solidFill>
          <a:ln/>
        </p:spPr>
      </p:sp>
      <p:pic>
        <p:nvPicPr>
          <p:cNvPr id="12" name="Image 2" descr="preencoded.png">    </p:cNvPr>
          <p:cNvPicPr>
            <a:picLocks noChangeAspect="1"/>
          </p:cNvPicPr>
          <p:nvPr/>
        </p:nvPicPr>
        <p:blipFill>
          <a:blip r:embed="rId3"/>
          <a:stretch>
            <a:fillRect/>
          </a:stretch>
        </p:blipFill>
        <p:spPr>
          <a:xfrm>
            <a:off x="8267581" y="1621274"/>
            <a:ext cx="1498402" cy="1498402"/>
          </a:xfrm>
          <a:prstGeom prst="rect">
            <a:avLst/>
          </a:prstGeom>
        </p:spPr>
      </p:pic>
      <p:sp>
        <p:nvSpPr>
          <p:cNvPr id="13" name="Text 8"/>
          <p:cNvSpPr/>
          <p:nvPr/>
        </p:nvSpPr>
        <p:spPr>
          <a:xfrm>
            <a:off x="7569517" y="3310414"/>
            <a:ext cx="2120384" cy="265033"/>
          </a:xfrm>
          <a:prstGeom prst="rect">
            <a:avLst/>
          </a:prstGeom>
          <a:noFill/>
          <a:ln/>
        </p:spPr>
        <p:txBody>
          <a:bodyPr wrap="none" lIns="0" tIns="0" rIns="0" bIns="0" rtlCol="0" anchor="t"/>
          <a:lstStyle/>
          <a:p>
            <a:pPr algn="l" indent="0" marL="0">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Interferencia</a:t>
            </a:r>
            <a:endParaRPr lang="en-US" sz="1650" dirty="0"/>
          </a:p>
        </p:txBody>
      </p:sp>
      <p:sp>
        <p:nvSpPr>
          <p:cNvPr id="14" name="Text 9"/>
          <p:cNvSpPr/>
          <p:nvPr/>
        </p:nvSpPr>
        <p:spPr>
          <a:xfrm>
            <a:off x="7569517" y="3677126"/>
            <a:ext cx="2894528" cy="3800475"/>
          </a:xfrm>
          <a:prstGeom prst="rect">
            <a:avLst/>
          </a:prstGeom>
          <a:noFill/>
          <a:ln/>
        </p:spPr>
        <p:txBody>
          <a:bodyPr wrap="square" lIns="0" tIns="0" rIns="0" bIns="0" rtlCol="0" anchor="t"/>
          <a:lstStyle/>
          <a:p>
            <a:pPr algn="l" indent="0" marL="0">
              <a:lnSpc>
                <a:spcPts val="2100"/>
              </a:lnSpc>
              <a:buNone/>
            </a:pPr>
            <a:r>
              <a:rPr lang="en-US" sz="1300" dirty="0">
                <a:solidFill>
                  <a:srgbClr val="39393C"/>
                </a:solidFill>
                <a:latin typeface="Open Sans" pitchFamily="34" charset="0"/>
                <a:ea typeface="Open Sans" pitchFamily="34" charset="-122"/>
                <a:cs typeface="Open Sans" pitchFamily="34" charset="-120"/>
              </a:rPr>
              <a:t>Luego se aplica la puerta Hadamard a los qubits de entrada. En este paso ocurre lo que se llama interferencia cuántica. Las distintas combinaciones se refuerzan o se cancelan entre sí, como si fueran ondas que chocan. Si la función es constante, todas las ondas se alinean de tal forma que el resultado final es una combinación que da ceros al medir. Si es balanceada, las ondas se cancelan de tal forma que el resultado final es diferente de todos ceros.</a:t>
            </a:r>
            <a:endParaRPr lang="en-US" sz="1300" dirty="0"/>
          </a:p>
        </p:txBody>
      </p:sp>
      <p:sp>
        <p:nvSpPr>
          <p:cNvPr id="15" name="Shape 10"/>
          <p:cNvSpPr/>
          <p:nvPr/>
        </p:nvSpPr>
        <p:spPr>
          <a:xfrm>
            <a:off x="10803136" y="1451729"/>
            <a:ext cx="3233618" cy="6195417"/>
          </a:xfrm>
          <a:prstGeom prst="roundRect">
            <a:avLst>
              <a:gd name="adj" fmla="val 787"/>
            </a:avLst>
          </a:prstGeom>
          <a:solidFill>
            <a:srgbClr val="E0E0EC"/>
          </a:solidFill>
          <a:ln/>
        </p:spPr>
      </p:sp>
      <p:pic>
        <p:nvPicPr>
          <p:cNvPr id="16" name="Image 3" descr="preencoded.png">    </p:cNvPr>
          <p:cNvPicPr>
            <a:picLocks noChangeAspect="1"/>
          </p:cNvPicPr>
          <p:nvPr/>
        </p:nvPicPr>
        <p:blipFill>
          <a:blip r:embed="rId4"/>
          <a:stretch>
            <a:fillRect/>
          </a:stretch>
        </p:blipFill>
        <p:spPr>
          <a:xfrm>
            <a:off x="11788497" y="1621274"/>
            <a:ext cx="1262777" cy="1262777"/>
          </a:xfrm>
          <a:prstGeom prst="rect">
            <a:avLst/>
          </a:prstGeom>
        </p:spPr>
      </p:pic>
      <p:sp>
        <p:nvSpPr>
          <p:cNvPr id="17" name="Text 11"/>
          <p:cNvSpPr/>
          <p:nvPr/>
        </p:nvSpPr>
        <p:spPr>
          <a:xfrm>
            <a:off x="10972681" y="3074789"/>
            <a:ext cx="2120384" cy="265033"/>
          </a:xfrm>
          <a:prstGeom prst="rect">
            <a:avLst/>
          </a:prstGeom>
          <a:noFill/>
          <a:ln/>
        </p:spPr>
        <p:txBody>
          <a:bodyPr wrap="none" lIns="0" tIns="0" rIns="0" bIns="0" rtlCol="0" anchor="t"/>
          <a:lstStyle/>
          <a:p>
            <a:pPr algn="l" indent="0" marL="0">
              <a:lnSpc>
                <a:spcPts val="205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Revisión </a:t>
            </a:r>
            <a:endParaRPr lang="en-US" sz="1650" dirty="0"/>
          </a:p>
        </p:txBody>
      </p:sp>
      <p:sp>
        <p:nvSpPr>
          <p:cNvPr id="18" name="Text 12"/>
          <p:cNvSpPr/>
          <p:nvPr/>
        </p:nvSpPr>
        <p:spPr>
          <a:xfrm>
            <a:off x="10972681" y="3441502"/>
            <a:ext cx="2894528" cy="1085850"/>
          </a:xfrm>
          <a:prstGeom prst="rect">
            <a:avLst/>
          </a:prstGeom>
          <a:noFill/>
          <a:ln/>
        </p:spPr>
        <p:txBody>
          <a:bodyPr wrap="square" lIns="0" tIns="0" rIns="0" bIns="0" rtlCol="0" anchor="t"/>
          <a:lstStyle/>
          <a:p>
            <a:pPr algn="l" indent="0" marL="0">
              <a:lnSpc>
                <a:spcPts val="2100"/>
              </a:lnSpc>
              <a:buNone/>
            </a:pPr>
            <a:r>
              <a:rPr lang="en-US" sz="1300" dirty="0">
                <a:solidFill>
                  <a:srgbClr val="39393C"/>
                </a:solidFill>
                <a:latin typeface="Open Sans" pitchFamily="34" charset="0"/>
                <a:ea typeface="Open Sans" pitchFamily="34" charset="-122"/>
                <a:cs typeface="Open Sans" pitchFamily="34" charset="-120"/>
              </a:rPr>
              <a:t>Finalmente, se revisan los qubits. Si el resultado es todo ceros, la función es constante. Si no, es balanceada. </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2100" y="480893"/>
            <a:ext cx="4592360" cy="546497"/>
          </a:xfrm>
          <a:prstGeom prst="rect">
            <a:avLst/>
          </a:prstGeom>
          <a:noFill/>
          <a:ln/>
        </p:spPr>
        <p:txBody>
          <a:bodyPr wrap="none" lIns="0" tIns="0" rIns="0" bIns="0" rtlCol="0" anchor="t"/>
          <a:lstStyle/>
          <a:p>
            <a:pPr algn="l" indent="0" marL="0">
              <a:lnSpc>
                <a:spcPts val="4300"/>
              </a:lnSpc>
              <a:buNone/>
            </a:pPr>
            <a:r>
              <a:rPr lang="en-US" sz="3400" b="1" dirty="0">
                <a:solidFill>
                  <a:srgbClr val="101014"/>
                </a:solidFill>
                <a:latin typeface="Playfair Display Bold" pitchFamily="34" charset="0"/>
                <a:ea typeface="Playfair Display Bold" pitchFamily="34" charset="-122"/>
                <a:cs typeface="Playfair Display Bold" pitchFamily="34" charset="-120"/>
              </a:rPr>
              <a:t>¿Por qué Funciona? [4]</a:t>
            </a:r>
            <a:endParaRPr lang="en-US" sz="3400" dirty="0"/>
          </a:p>
        </p:txBody>
      </p:sp>
      <p:sp>
        <p:nvSpPr>
          <p:cNvPr id="3" name="Text 1"/>
          <p:cNvSpPr/>
          <p:nvPr/>
        </p:nvSpPr>
        <p:spPr>
          <a:xfrm>
            <a:off x="612100" y="1464469"/>
            <a:ext cx="2186226" cy="273248"/>
          </a:xfrm>
          <a:prstGeom prst="rect">
            <a:avLst/>
          </a:prstGeom>
          <a:noFill/>
          <a:ln/>
        </p:spPr>
        <p:txBody>
          <a:bodyPr wrap="none" lIns="0" tIns="0" rIns="0" bIns="0" rtlCol="0" anchor="t"/>
          <a:lstStyle/>
          <a:p>
            <a:pPr algn="l" indent="0" marL="0">
              <a:lnSpc>
                <a:spcPts val="2150"/>
              </a:lnSpc>
              <a:buNone/>
            </a:pPr>
            <a:r>
              <a:rPr lang="en-US" sz="1700" b="1" dirty="0">
                <a:solidFill>
                  <a:srgbClr val="101014"/>
                </a:solidFill>
                <a:latin typeface="Playfair Display Bold" pitchFamily="34" charset="0"/>
                <a:ea typeface="Playfair Display Bold" pitchFamily="34" charset="-122"/>
                <a:cs typeface="Playfair Display Bold" pitchFamily="34" charset="-120"/>
              </a:rPr>
              <a:t>Superposición</a:t>
            </a:r>
            <a:endParaRPr lang="en-US" sz="1700" dirty="0"/>
          </a:p>
        </p:txBody>
      </p:sp>
      <p:sp>
        <p:nvSpPr>
          <p:cNvPr id="4" name="Text 2"/>
          <p:cNvSpPr/>
          <p:nvPr/>
        </p:nvSpPr>
        <p:spPr>
          <a:xfrm>
            <a:off x="612100" y="1912501"/>
            <a:ext cx="6489740" cy="839391"/>
          </a:xfrm>
          <a:prstGeom prst="rect">
            <a:avLst/>
          </a:prstGeom>
          <a:noFill/>
          <a:ln/>
        </p:spPr>
        <p:txBody>
          <a:bodyPr wrap="square" lIns="0" tIns="0" rIns="0" bIns="0" rtlCol="0" anchor="t"/>
          <a:lstStyle/>
          <a:p>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Todo esto es posible gracias a dos propiedades únicas de la computación cuántica. La primera es la superposición, que permite representar muchas posibilidades a la vez.</a:t>
            </a:r>
            <a:endParaRPr lang="en-US" sz="1350" dirty="0"/>
          </a:p>
        </p:txBody>
      </p:sp>
      <p:pic>
        <p:nvPicPr>
          <p:cNvPr id="5" name="Image 0" descr="preencoded.png">    </p:cNvPr>
          <p:cNvPicPr>
            <a:picLocks noChangeAspect="1"/>
          </p:cNvPicPr>
          <p:nvPr/>
        </p:nvPicPr>
        <p:blipFill>
          <a:blip r:embed="rId1"/>
          <a:stretch>
            <a:fillRect/>
          </a:stretch>
        </p:blipFill>
        <p:spPr>
          <a:xfrm>
            <a:off x="612100" y="2948583"/>
            <a:ext cx="6489740" cy="4440317"/>
          </a:xfrm>
          <a:prstGeom prst="rect">
            <a:avLst/>
          </a:prstGeom>
        </p:spPr>
      </p:pic>
      <p:sp>
        <p:nvSpPr>
          <p:cNvPr id="6" name="Text 3"/>
          <p:cNvSpPr/>
          <p:nvPr/>
        </p:nvSpPr>
        <p:spPr>
          <a:xfrm>
            <a:off x="7536180" y="1464469"/>
            <a:ext cx="2186226" cy="273248"/>
          </a:xfrm>
          <a:prstGeom prst="rect">
            <a:avLst/>
          </a:prstGeom>
          <a:noFill/>
          <a:ln/>
        </p:spPr>
        <p:txBody>
          <a:bodyPr wrap="none" lIns="0" tIns="0" rIns="0" bIns="0" rtlCol="0" anchor="t"/>
          <a:lstStyle/>
          <a:p>
            <a:pPr algn="l" indent="0" marL="0">
              <a:lnSpc>
                <a:spcPts val="2150"/>
              </a:lnSpc>
              <a:buNone/>
            </a:pPr>
            <a:r>
              <a:rPr lang="en-US" sz="1700" b="1" dirty="0">
                <a:solidFill>
                  <a:srgbClr val="101014"/>
                </a:solidFill>
                <a:latin typeface="Playfair Display Bold" pitchFamily="34" charset="0"/>
                <a:ea typeface="Playfair Display Bold" pitchFamily="34" charset="-122"/>
                <a:cs typeface="Playfair Display Bold" pitchFamily="34" charset="-120"/>
              </a:rPr>
              <a:t>Interferencia</a:t>
            </a:r>
            <a:endParaRPr lang="en-US" sz="1700" dirty="0"/>
          </a:p>
        </p:txBody>
      </p:sp>
      <p:sp>
        <p:nvSpPr>
          <p:cNvPr id="7" name="Text 4"/>
          <p:cNvSpPr/>
          <p:nvPr/>
        </p:nvSpPr>
        <p:spPr>
          <a:xfrm>
            <a:off x="7536180" y="1912501"/>
            <a:ext cx="6489740" cy="559594"/>
          </a:xfrm>
          <a:prstGeom prst="rect">
            <a:avLst/>
          </a:prstGeom>
          <a:noFill/>
          <a:ln/>
        </p:spPr>
        <p:txBody>
          <a:bodyPr wrap="square" lIns="0" tIns="0" rIns="0" bIns="0" rtlCol="0" anchor="t"/>
          <a:lstStyle/>
          <a:p>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La segunda es la interferencia, que permite reforzar los caminos correctos y cancelar los que no lo son.</a:t>
            </a:r>
            <a:endParaRPr lang="en-US" sz="1350" dirty="0"/>
          </a:p>
        </p:txBody>
      </p:sp>
      <p:sp>
        <p:nvSpPr>
          <p:cNvPr id="8" name="Text 5"/>
          <p:cNvSpPr/>
          <p:nvPr/>
        </p:nvSpPr>
        <p:spPr>
          <a:xfrm>
            <a:off x="7536180" y="2629495"/>
            <a:ext cx="6489740" cy="839391"/>
          </a:xfrm>
          <a:prstGeom prst="rect">
            <a:avLst/>
          </a:prstGeom>
          <a:noFill/>
          <a:ln/>
        </p:spPr>
        <p:txBody>
          <a:bodyPr wrap="square" lIns="0" tIns="0" rIns="0" bIns="0" rtlCol="0" anchor="t"/>
          <a:lstStyle/>
          <a:p>
            <a:pPr algn="l" indent="0" marL="0">
              <a:lnSpc>
                <a:spcPts val="2200"/>
              </a:lnSpc>
              <a:buNone/>
            </a:pPr>
            <a:r>
              <a:rPr lang="en-US" sz="1350" dirty="0">
                <a:solidFill>
                  <a:srgbClr val="39393C"/>
                </a:solidFill>
                <a:latin typeface="Open Sans" pitchFamily="34" charset="0"/>
                <a:ea typeface="Open Sans" pitchFamily="34" charset="-122"/>
                <a:cs typeface="Open Sans" pitchFamily="34" charset="-120"/>
              </a:rPr>
              <a:t>No es que estemos adivinando la respuesta. Es que usamos estas propiedades para que, al final, la información correcta se manifieste claramente en el estado final del sistema.</a:t>
            </a:r>
            <a:endParaRPr lang="en-US" sz="1350" dirty="0"/>
          </a:p>
        </p:txBody>
      </p:sp>
      <p:pic>
        <p:nvPicPr>
          <p:cNvPr id="9" name="Image 1" descr="preencoded.png">    </p:cNvPr>
          <p:cNvPicPr>
            <a:picLocks noChangeAspect="1"/>
          </p:cNvPicPr>
          <p:nvPr/>
        </p:nvPicPr>
        <p:blipFill>
          <a:blip r:embed="rId2"/>
          <a:stretch>
            <a:fillRect/>
          </a:stretch>
        </p:blipFill>
        <p:spPr>
          <a:xfrm>
            <a:off x="7536180" y="3665577"/>
            <a:ext cx="6489740" cy="44403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466267" y="1142405"/>
            <a:ext cx="7697867" cy="708779"/>
          </a:xfrm>
          <a:prstGeom prst="rect">
            <a:avLst/>
          </a:prstGeom>
          <a:noFill/>
          <a:ln/>
        </p:spPr>
        <p:txBody>
          <a:bodyPr wrap="none" lIns="0" tIns="0" rIns="0" bIns="0" rtlCol="0" anchor="t"/>
          <a:lstStyle/>
          <a:p>
            <a:pPr algn="ct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Importancia del Algoritmo [5]</a:t>
            </a:r>
            <a:endParaRPr lang="en-US" sz="4450" dirty="0"/>
          </a:p>
        </p:txBody>
      </p:sp>
      <p:pic>
        <p:nvPicPr>
          <p:cNvPr id="3" name="Image 0" descr="preencoded.png">    </p:cNvPr>
          <p:cNvPicPr>
            <a:picLocks noChangeAspect="1"/>
          </p:cNvPicPr>
          <p:nvPr/>
        </p:nvPicPr>
        <p:blipFill>
          <a:blip r:embed="rId1"/>
          <a:stretch>
            <a:fillRect/>
          </a:stretch>
        </p:blipFill>
        <p:spPr>
          <a:xfrm>
            <a:off x="793790" y="2304812"/>
            <a:ext cx="13042821" cy="4782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72501" y="719614"/>
            <a:ext cx="5085398" cy="635556"/>
          </a:xfrm>
          <a:prstGeom prst="rect">
            <a:avLst/>
          </a:prstGeom>
          <a:noFill/>
          <a:ln/>
        </p:spPr>
        <p:txBody>
          <a:bodyPr wrap="none" lIns="0" tIns="0" rIns="0" bIns="0" rtlCol="0" anchor="t"/>
          <a:lstStyle/>
          <a:p>
            <a:pPr algn="ctr" indent="0" marL="0">
              <a:lnSpc>
                <a:spcPts val="500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Aplicaciones</a:t>
            </a:r>
            <a:endParaRPr lang="en-US" sz="4000" dirty="0"/>
          </a:p>
        </p:txBody>
      </p:sp>
      <p:pic>
        <p:nvPicPr>
          <p:cNvPr id="3" name="Image 0" descr="preencoded.png">    </p:cNvPr>
          <p:cNvPicPr>
            <a:picLocks noChangeAspect="1"/>
          </p:cNvPicPr>
          <p:nvPr/>
        </p:nvPicPr>
        <p:blipFill>
          <a:blip r:embed="rId1"/>
          <a:stretch>
            <a:fillRect/>
          </a:stretch>
        </p:blipFill>
        <p:spPr>
          <a:xfrm>
            <a:off x="3104793" y="1893689"/>
            <a:ext cx="1983224" cy="1487329"/>
          </a:xfrm>
          <a:prstGeom prst="rect">
            <a:avLst/>
          </a:prstGeom>
        </p:spPr>
      </p:pic>
      <p:pic>
        <p:nvPicPr>
          <p:cNvPr id="4" name="Image 1" descr="preencoded.png">    </p:cNvPr>
          <p:cNvPicPr>
            <a:picLocks noChangeAspect="1"/>
          </p:cNvPicPr>
          <p:nvPr/>
        </p:nvPicPr>
        <p:blipFill>
          <a:blip r:embed="rId2"/>
          <a:stretch>
            <a:fillRect/>
          </a:stretch>
        </p:blipFill>
        <p:spPr>
          <a:xfrm>
            <a:off x="5250656" y="1893689"/>
            <a:ext cx="1983224" cy="1487329"/>
          </a:xfrm>
          <a:prstGeom prst="rect">
            <a:avLst/>
          </a:prstGeom>
        </p:spPr>
      </p:pic>
      <p:pic>
        <p:nvPicPr>
          <p:cNvPr id="5" name="Image 2" descr="preencoded.png">    </p:cNvPr>
          <p:cNvPicPr>
            <a:picLocks noChangeAspect="1"/>
          </p:cNvPicPr>
          <p:nvPr/>
        </p:nvPicPr>
        <p:blipFill>
          <a:blip r:embed="rId3"/>
          <a:stretch>
            <a:fillRect/>
          </a:stretch>
        </p:blipFill>
        <p:spPr>
          <a:xfrm>
            <a:off x="7396520" y="1893689"/>
            <a:ext cx="1983224" cy="1487329"/>
          </a:xfrm>
          <a:prstGeom prst="rect">
            <a:avLst/>
          </a:prstGeom>
        </p:spPr>
      </p:pic>
      <p:pic>
        <p:nvPicPr>
          <p:cNvPr id="6" name="Image 3" descr="preencoded.png">    </p:cNvPr>
          <p:cNvPicPr>
            <a:picLocks noChangeAspect="1"/>
          </p:cNvPicPr>
          <p:nvPr/>
        </p:nvPicPr>
        <p:blipFill>
          <a:blip r:embed="rId4"/>
          <a:stretch>
            <a:fillRect/>
          </a:stretch>
        </p:blipFill>
        <p:spPr>
          <a:xfrm>
            <a:off x="9542383" y="1893689"/>
            <a:ext cx="1983224" cy="1487329"/>
          </a:xfrm>
          <a:prstGeom prst="rect">
            <a:avLst/>
          </a:prstGeom>
        </p:spPr>
      </p:pic>
      <p:sp>
        <p:nvSpPr>
          <p:cNvPr id="7" name="Text 1"/>
          <p:cNvSpPr/>
          <p:nvPr/>
        </p:nvSpPr>
        <p:spPr>
          <a:xfrm>
            <a:off x="711875" y="3741539"/>
            <a:ext cx="13206651" cy="325517"/>
          </a:xfrm>
          <a:prstGeom prst="rect">
            <a:avLst/>
          </a:prstGeom>
          <a:noFill/>
          <a:ln/>
        </p:spPr>
        <p:txBody>
          <a:bodyPr wrap="none" lIns="0" tIns="0" rIns="0" bIns="0" rtlCol="0" anchor="t"/>
          <a:lstStyle/>
          <a:p>
            <a:pPr algn="l" indent="0" marL="0">
              <a:lnSpc>
                <a:spcPts val="2550"/>
              </a:lnSpc>
              <a:buNone/>
            </a:pPr>
            <a:endParaRPr lang="en-US" sz="1600" dirty="0"/>
          </a:p>
        </p:txBody>
      </p:sp>
      <p:sp>
        <p:nvSpPr>
          <p:cNvPr id="8" name="Text 2"/>
          <p:cNvSpPr/>
          <p:nvPr/>
        </p:nvSpPr>
        <p:spPr>
          <a:xfrm>
            <a:off x="711875" y="4295894"/>
            <a:ext cx="13206651" cy="65103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39393C"/>
                </a:solidFill>
                <a:latin typeface="Open Sans" pitchFamily="34" charset="0"/>
                <a:ea typeface="Open Sans" pitchFamily="34" charset="-122"/>
                <a:cs typeface="Open Sans" pitchFamily="34" charset="-120"/>
              </a:rPr>
              <a:t>Verificación de funciones criptográficas</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Determinar si una función hash es balanceada o no, lo cual es esencial para garantizar seguridad en sistemas criptográficos.</a:t>
            </a:r>
            <a:endParaRPr lang="en-US" sz="1600" dirty="0"/>
          </a:p>
        </p:txBody>
      </p:sp>
      <p:sp>
        <p:nvSpPr>
          <p:cNvPr id="9" name="Text 3"/>
          <p:cNvSpPr/>
          <p:nvPr/>
        </p:nvSpPr>
        <p:spPr>
          <a:xfrm>
            <a:off x="711875" y="5018008"/>
            <a:ext cx="13206651"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39393C"/>
                </a:solidFill>
                <a:latin typeface="Open Sans" pitchFamily="34" charset="0"/>
                <a:ea typeface="Open Sans" pitchFamily="34" charset="-122"/>
                <a:cs typeface="Open Sans" pitchFamily="34" charset="-120"/>
              </a:rPr>
              <a:t>Control de calidad en circuitos digitales</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Detectar si un componente lógico siempre da la misma salida o no ante múltiples entradas.</a:t>
            </a:r>
            <a:endParaRPr lang="en-US" sz="1600" dirty="0"/>
          </a:p>
        </p:txBody>
      </p:sp>
      <p:sp>
        <p:nvSpPr>
          <p:cNvPr id="10" name="Text 4"/>
          <p:cNvSpPr/>
          <p:nvPr/>
        </p:nvSpPr>
        <p:spPr>
          <a:xfrm>
            <a:off x="711875" y="5414605"/>
            <a:ext cx="13206651" cy="65103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39393C"/>
                </a:solidFill>
                <a:latin typeface="Open Sans" pitchFamily="34" charset="0"/>
                <a:ea typeface="Open Sans" pitchFamily="34" charset="-122"/>
                <a:cs typeface="Open Sans" pitchFamily="34" charset="-120"/>
              </a:rPr>
              <a:t>Validación de software de simulación cuántica</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Probar que los simuladores cuánticos ejecutan funciones correctamente (balanceadas o constantes) como parte de una batería de pruebas.</a:t>
            </a:r>
            <a:endParaRPr lang="en-US" sz="1600" dirty="0"/>
          </a:p>
        </p:txBody>
      </p:sp>
      <p:sp>
        <p:nvSpPr>
          <p:cNvPr id="11" name="Text 5"/>
          <p:cNvSpPr/>
          <p:nvPr/>
        </p:nvSpPr>
        <p:spPr>
          <a:xfrm>
            <a:off x="711875" y="6136719"/>
            <a:ext cx="13206651" cy="65103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39393C"/>
                </a:solidFill>
                <a:latin typeface="Open Sans" pitchFamily="34" charset="0"/>
                <a:ea typeface="Open Sans" pitchFamily="34" charset="-122"/>
                <a:cs typeface="Open Sans" pitchFamily="34" charset="-120"/>
              </a:rPr>
              <a:t>Análisis de errores en redes cuánticas</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Verificar que los nodos en una red distribuyen funciones de manera predecible para asegurar la integridad del sistema.</a:t>
            </a:r>
            <a:endParaRPr lang="en-US" sz="1600" dirty="0"/>
          </a:p>
        </p:txBody>
      </p:sp>
      <p:sp>
        <p:nvSpPr>
          <p:cNvPr id="12" name="Text 6"/>
          <p:cNvSpPr/>
          <p:nvPr/>
        </p:nvSpPr>
        <p:spPr>
          <a:xfrm>
            <a:off x="711875" y="6858833"/>
            <a:ext cx="13206651" cy="65103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39393C"/>
                </a:solidFill>
                <a:latin typeface="Open Sans" pitchFamily="34" charset="0"/>
                <a:ea typeface="Open Sans" pitchFamily="34" charset="-122"/>
                <a:cs typeface="Open Sans" pitchFamily="34" charset="-120"/>
              </a:rPr>
              <a:t>Clasificación rápida de datos binarios</a:t>
            </a:r>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 En sistemas de clasificación cuántica, diferenciar entre tipos de funciones binarias para decidir estrategias de procesamiento de datos.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2025-05-12T21:08:15Z</dcterms:created>
  <dcterms:modified xsi:type="dcterms:W3CDTF">2025-05-12T21:08:15Z</dcterms:modified>
</cp:coreProperties>
</file>